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1752600" cy="4876800"/>
          </a:xfrm>
          <a:custGeom>
            <a:avLst/>
            <a:gdLst/>
            <a:ahLst/>
            <a:cxnLst/>
            <a:rect l="l" t="t" r="r" b="b"/>
            <a:pathLst>
              <a:path w="1752600" h="4876800">
                <a:moveTo>
                  <a:pt x="1752600" y="0"/>
                </a:moveTo>
                <a:lnTo>
                  <a:pt x="0" y="0"/>
                </a:lnTo>
                <a:lnTo>
                  <a:pt x="0" y="3505200"/>
                </a:lnTo>
                <a:lnTo>
                  <a:pt x="0" y="4876800"/>
                </a:lnTo>
                <a:lnTo>
                  <a:pt x="1752600" y="4876800"/>
                </a:lnTo>
                <a:lnTo>
                  <a:pt x="1752600" y="3505200"/>
                </a:lnTo>
                <a:lnTo>
                  <a:pt x="1752600" y="0"/>
                </a:lnTo>
                <a:close/>
              </a:path>
            </a:pathLst>
          </a:custGeom>
          <a:solidFill>
            <a:srgbClr val="CCCC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90600" y="3505200"/>
            <a:ext cx="7772400" cy="2438400"/>
          </a:xfrm>
          <a:custGeom>
            <a:avLst/>
            <a:gdLst/>
            <a:ahLst/>
            <a:cxnLst/>
            <a:rect l="l" t="t" r="r" b="b"/>
            <a:pathLst>
              <a:path w="7772400" h="2438400">
                <a:moveTo>
                  <a:pt x="7772400" y="0"/>
                </a:moveTo>
                <a:lnTo>
                  <a:pt x="0" y="0"/>
                </a:lnTo>
                <a:lnTo>
                  <a:pt x="0" y="2438400"/>
                </a:lnTo>
                <a:lnTo>
                  <a:pt x="7772400" y="2438400"/>
                </a:lnTo>
                <a:close/>
              </a:path>
            </a:pathLst>
          </a:custGeom>
          <a:solidFill>
            <a:srgbClr val="330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038860" y="3733800"/>
            <a:ext cx="7647940" cy="2138680"/>
          </a:xfrm>
          <a:custGeom>
            <a:avLst/>
            <a:gdLst/>
            <a:ahLst/>
            <a:cxnLst/>
            <a:rect l="l" t="t" r="r" b="b"/>
            <a:pathLst>
              <a:path w="7647940" h="2138679">
                <a:moveTo>
                  <a:pt x="7647940" y="0"/>
                </a:moveTo>
                <a:lnTo>
                  <a:pt x="0" y="0"/>
                </a:lnTo>
                <a:lnTo>
                  <a:pt x="0" y="2138680"/>
                </a:lnTo>
                <a:lnTo>
                  <a:pt x="7647940" y="2138680"/>
                </a:lnTo>
                <a:close/>
              </a:path>
            </a:pathLst>
          </a:custGeom>
          <a:solidFill>
            <a:srgbClr val="FFFF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0" y="487680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0676">
            <a:solidFill>
              <a:srgbClr val="3300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6273800" y="533400"/>
            <a:ext cx="2438400" cy="304800"/>
          </a:xfrm>
          <a:custGeom>
            <a:avLst/>
            <a:gdLst/>
            <a:ahLst/>
            <a:cxnLst/>
            <a:rect l="l" t="t" r="r" b="b"/>
            <a:pathLst>
              <a:path w="2438400" h="304800">
                <a:moveTo>
                  <a:pt x="2438400" y="0"/>
                </a:moveTo>
                <a:lnTo>
                  <a:pt x="0" y="0"/>
                </a:lnTo>
                <a:lnTo>
                  <a:pt x="0" y="304800"/>
                </a:lnTo>
                <a:lnTo>
                  <a:pt x="2438400" y="304800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635000" y="685800"/>
            <a:ext cx="8077200" cy="0"/>
          </a:xfrm>
          <a:custGeom>
            <a:avLst/>
            <a:gdLst/>
            <a:ahLst/>
            <a:cxnLst/>
            <a:rect l="l" t="t" r="r" b="b"/>
            <a:pathLst>
              <a:path w="8077200">
                <a:moveTo>
                  <a:pt x="0" y="0"/>
                </a:moveTo>
                <a:lnTo>
                  <a:pt x="8077200" y="0"/>
                </a:lnTo>
              </a:path>
            </a:pathLst>
          </a:custGeom>
          <a:ln w="44207">
            <a:solidFill>
              <a:srgbClr val="3300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745739" y="1869440"/>
            <a:ext cx="3652520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Presentation </a:t>
            </a:r>
            <a:r>
              <a:rPr dirty="0"/>
              <a:t>for </a:t>
            </a:r>
            <a:r>
              <a:rPr spc="-5" dirty="0"/>
              <a:t>grades IV </a:t>
            </a:r>
            <a:r>
              <a:rPr dirty="0"/>
              <a:t>&amp;</a:t>
            </a:r>
            <a:r>
              <a:rPr spc="-60" dirty="0"/>
              <a:t> </a:t>
            </a:r>
            <a:r>
              <a:rPr dirty="0"/>
              <a:t>V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0" i="0">
                <a:solidFill>
                  <a:srgbClr val="330033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Presentation </a:t>
            </a:r>
            <a:r>
              <a:rPr dirty="0"/>
              <a:t>for </a:t>
            </a:r>
            <a:r>
              <a:rPr spc="-5" dirty="0"/>
              <a:t>grades IV </a:t>
            </a:r>
            <a:r>
              <a:rPr dirty="0"/>
              <a:t>&amp;</a:t>
            </a:r>
            <a:r>
              <a:rPr spc="-60" dirty="0"/>
              <a:t> </a:t>
            </a:r>
            <a:r>
              <a:rPr dirty="0"/>
              <a:t>V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0" i="0">
                <a:solidFill>
                  <a:srgbClr val="330033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Presentation </a:t>
            </a:r>
            <a:r>
              <a:rPr dirty="0"/>
              <a:t>for </a:t>
            </a:r>
            <a:r>
              <a:rPr spc="-5" dirty="0"/>
              <a:t>grades IV </a:t>
            </a:r>
            <a:r>
              <a:rPr dirty="0"/>
              <a:t>&amp;</a:t>
            </a:r>
            <a:r>
              <a:rPr spc="-60" dirty="0"/>
              <a:t> </a:t>
            </a:r>
            <a:r>
              <a:rPr dirty="0"/>
              <a:t>V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0" i="0">
                <a:solidFill>
                  <a:srgbClr val="330033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Presentation </a:t>
            </a:r>
            <a:r>
              <a:rPr dirty="0"/>
              <a:t>for </a:t>
            </a:r>
            <a:r>
              <a:rPr spc="-5" dirty="0"/>
              <a:t>grades IV </a:t>
            </a:r>
            <a:r>
              <a:rPr dirty="0"/>
              <a:t>&amp;</a:t>
            </a:r>
            <a:r>
              <a:rPr spc="-60" dirty="0"/>
              <a:t> </a:t>
            </a:r>
            <a:r>
              <a:rPr dirty="0"/>
              <a:t>V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Presentation </a:t>
            </a:r>
            <a:r>
              <a:rPr dirty="0"/>
              <a:t>for </a:t>
            </a:r>
            <a:r>
              <a:rPr spc="-5" dirty="0"/>
              <a:t>grades IV </a:t>
            </a:r>
            <a:r>
              <a:rPr dirty="0"/>
              <a:t>&amp;</a:t>
            </a:r>
            <a:r>
              <a:rPr spc="-60" dirty="0"/>
              <a:t> </a:t>
            </a:r>
            <a:r>
              <a:rPr dirty="0"/>
              <a:t>V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609600" cy="4876800"/>
          </a:xfrm>
          <a:custGeom>
            <a:avLst/>
            <a:gdLst/>
            <a:ahLst/>
            <a:cxnLst/>
            <a:rect l="l" t="t" r="r" b="b"/>
            <a:pathLst>
              <a:path w="609600" h="4876800">
                <a:moveTo>
                  <a:pt x="609600" y="0"/>
                </a:moveTo>
                <a:lnTo>
                  <a:pt x="0" y="0"/>
                </a:lnTo>
                <a:lnTo>
                  <a:pt x="0" y="4876800"/>
                </a:lnTo>
                <a:lnTo>
                  <a:pt x="609600" y="4876800"/>
                </a:lnTo>
                <a:close/>
              </a:path>
            </a:pathLst>
          </a:custGeom>
          <a:solidFill>
            <a:srgbClr val="CCCC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6858000" y="1417319"/>
            <a:ext cx="1828800" cy="182880"/>
          </a:xfrm>
          <a:custGeom>
            <a:avLst/>
            <a:gdLst/>
            <a:ahLst/>
            <a:cxnLst/>
            <a:rect l="l" t="t" r="r" b="b"/>
            <a:pathLst>
              <a:path w="1828800" h="182880">
                <a:moveTo>
                  <a:pt x="1828800" y="0"/>
                </a:moveTo>
                <a:lnTo>
                  <a:pt x="0" y="0"/>
                </a:lnTo>
                <a:lnTo>
                  <a:pt x="0" y="182879"/>
                </a:lnTo>
                <a:lnTo>
                  <a:pt x="1828800" y="182879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81000" y="1493519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0" y="0"/>
                </a:moveTo>
                <a:lnTo>
                  <a:pt x="8305800" y="0"/>
                </a:lnTo>
              </a:path>
            </a:pathLst>
          </a:custGeom>
          <a:ln w="19048">
            <a:solidFill>
              <a:srgbClr val="3300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0" y="4854696"/>
            <a:ext cx="609600" cy="44450"/>
          </a:xfrm>
          <a:custGeom>
            <a:avLst/>
            <a:gdLst/>
            <a:ahLst/>
            <a:cxnLst/>
            <a:rect l="l" t="t" r="r" b="b"/>
            <a:pathLst>
              <a:path w="609600" h="44450">
                <a:moveTo>
                  <a:pt x="0" y="44207"/>
                </a:moveTo>
                <a:lnTo>
                  <a:pt x="609600" y="44207"/>
                </a:lnTo>
                <a:lnTo>
                  <a:pt x="609600" y="0"/>
                </a:lnTo>
                <a:lnTo>
                  <a:pt x="0" y="0"/>
                </a:lnTo>
                <a:lnTo>
                  <a:pt x="0" y="44207"/>
                </a:lnTo>
                <a:close/>
              </a:path>
            </a:pathLst>
          </a:custGeom>
          <a:solidFill>
            <a:srgbClr val="330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00679" y="196850"/>
            <a:ext cx="3665220" cy="665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200" b="0" i="0">
                <a:solidFill>
                  <a:srgbClr val="330033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56895" y="2019300"/>
            <a:ext cx="8030209" cy="3413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972559" y="6294720"/>
            <a:ext cx="1732279" cy="1676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Presentation </a:t>
            </a:r>
            <a:r>
              <a:rPr dirty="0"/>
              <a:t>for </a:t>
            </a:r>
            <a:r>
              <a:rPr spc="-5" dirty="0"/>
              <a:t>grades IV </a:t>
            </a:r>
            <a:r>
              <a:rPr dirty="0"/>
              <a:t>&amp;</a:t>
            </a:r>
            <a:r>
              <a:rPr spc="-60" dirty="0"/>
              <a:t> </a:t>
            </a:r>
            <a:r>
              <a:rPr dirty="0"/>
              <a:t>V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18830" y="6294720"/>
            <a:ext cx="217170" cy="1676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45739" y="1869440"/>
            <a:ext cx="151511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10" dirty="0">
                <a:solidFill>
                  <a:srgbClr val="330033"/>
                </a:solidFill>
                <a:latin typeface="Times New Roman"/>
                <a:cs typeface="Times New Roman"/>
              </a:rPr>
              <a:t>G</a:t>
            </a:r>
            <a:r>
              <a:rPr sz="4800" dirty="0">
                <a:solidFill>
                  <a:srgbClr val="330033"/>
                </a:solidFill>
                <a:latin typeface="Times New Roman"/>
                <a:cs typeface="Times New Roman"/>
              </a:rPr>
              <a:t>lobe</a:t>
            </a:r>
            <a:endParaRPr sz="4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94709" y="4536440"/>
            <a:ext cx="271018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800" smtClean="0">
                <a:latin typeface="Arial"/>
                <a:cs typeface="Arial"/>
              </a:rPr>
              <a:t>SK RAI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953000" y="1447800"/>
            <a:ext cx="2514600" cy="1828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Presentation </a:t>
            </a:r>
            <a:r>
              <a:rPr dirty="0"/>
              <a:t>for </a:t>
            </a:r>
            <a:r>
              <a:rPr spc="-5" dirty="0"/>
              <a:t>grades IV </a:t>
            </a:r>
            <a:r>
              <a:rPr dirty="0"/>
              <a:t>&amp;</a:t>
            </a:r>
            <a:r>
              <a:rPr spc="-60" dirty="0"/>
              <a:t> </a:t>
            </a:r>
            <a:r>
              <a:rPr dirty="0"/>
              <a:t>V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1</a:t>
            </a:fld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139" y="516890"/>
            <a:ext cx="242443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33830" algn="l"/>
              </a:tabLst>
            </a:pPr>
            <a:r>
              <a:rPr dirty="0"/>
              <a:t>E</a:t>
            </a:r>
            <a:r>
              <a:rPr spc="-5" dirty="0"/>
              <a:t>ar</a:t>
            </a:r>
            <a:r>
              <a:rPr dirty="0"/>
              <a:t>th	</a:t>
            </a:r>
            <a:r>
              <a:rPr spc="-5" dirty="0"/>
              <a:t>G</a:t>
            </a:r>
            <a:r>
              <a:rPr spc="5" dirty="0"/>
              <a:t>r</a:t>
            </a:r>
            <a:r>
              <a:rPr spc="-10" dirty="0"/>
              <a:t>i</a:t>
            </a:r>
            <a:r>
              <a:rPr dirty="0"/>
              <a:t>d</a:t>
            </a:r>
          </a:p>
        </p:txBody>
      </p:sp>
      <p:sp>
        <p:nvSpPr>
          <p:cNvPr id="3" name="object 3"/>
          <p:cNvSpPr/>
          <p:nvPr/>
        </p:nvSpPr>
        <p:spPr>
          <a:xfrm>
            <a:off x="381000" y="1446530"/>
            <a:ext cx="8229600" cy="32308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14069" y="5142229"/>
            <a:ext cx="6916420" cy="68326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8100" marR="30480">
              <a:lnSpc>
                <a:spcPct val="79900"/>
              </a:lnSpc>
              <a:spcBef>
                <a:spcPts val="675"/>
              </a:spcBef>
            </a:pPr>
            <a:r>
              <a:rPr sz="3225" spc="187" baseline="7751" dirty="0">
                <a:solidFill>
                  <a:srgbClr val="B1B1B1"/>
                </a:solidFill>
                <a:latin typeface="Symbol"/>
                <a:cs typeface="Symbol"/>
              </a:rPr>
              <a:t></a:t>
            </a:r>
            <a:r>
              <a:rPr sz="2400" spc="125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latitudes and the </a:t>
            </a:r>
            <a:r>
              <a:rPr sz="2400" spc="-10" dirty="0">
                <a:latin typeface="Arial"/>
                <a:cs typeface="Arial"/>
              </a:rPr>
              <a:t>longitudes </a:t>
            </a:r>
            <a:r>
              <a:rPr sz="2400" spc="-5" dirty="0">
                <a:latin typeface="Arial"/>
                <a:cs typeface="Arial"/>
              </a:rPr>
              <a:t>form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grid or </a:t>
            </a:r>
            <a:r>
              <a:rPr sz="2400" dirty="0">
                <a:latin typeface="Arial"/>
                <a:cs typeface="Arial"/>
              </a:rPr>
              <a:t>a  </a:t>
            </a:r>
            <a:r>
              <a:rPr sz="2400" spc="-5" dirty="0">
                <a:latin typeface="Arial"/>
                <a:cs typeface="Arial"/>
              </a:rPr>
              <a:t>network </a:t>
            </a:r>
            <a:r>
              <a:rPr sz="2400" dirty="0">
                <a:latin typeface="Arial"/>
                <a:cs typeface="Arial"/>
              </a:rPr>
              <a:t>on </a:t>
            </a:r>
            <a:r>
              <a:rPr sz="2400" spc="-5" dirty="0">
                <a:latin typeface="Arial"/>
                <a:cs typeface="Arial"/>
              </a:rPr>
              <a:t>the earth’s surface called the earth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grid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Presentation </a:t>
            </a:r>
            <a:r>
              <a:rPr dirty="0"/>
              <a:t>for </a:t>
            </a:r>
            <a:r>
              <a:rPr spc="-5" dirty="0"/>
              <a:t>grades IV </a:t>
            </a:r>
            <a:r>
              <a:rPr dirty="0"/>
              <a:t>&amp;</a:t>
            </a:r>
            <a:r>
              <a:rPr spc="-60" dirty="0"/>
              <a:t> </a:t>
            </a:r>
            <a:r>
              <a:rPr dirty="0"/>
              <a:t>V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10</a:t>
            </a:fld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139" y="516890"/>
            <a:ext cx="229108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99845" algn="l"/>
              </a:tabLst>
            </a:pPr>
            <a:r>
              <a:rPr dirty="0"/>
              <a:t>E</a:t>
            </a:r>
            <a:r>
              <a:rPr spc="-5" dirty="0"/>
              <a:t>ar</a:t>
            </a:r>
            <a:r>
              <a:rPr dirty="0"/>
              <a:t>th	Gr</a:t>
            </a:r>
            <a:r>
              <a:rPr spc="-5" dirty="0"/>
              <a:t>i</a:t>
            </a:r>
            <a:r>
              <a:rPr dirty="0"/>
              <a:t>d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Presentation </a:t>
            </a:r>
            <a:r>
              <a:rPr dirty="0"/>
              <a:t>for </a:t>
            </a:r>
            <a:r>
              <a:rPr spc="-5" dirty="0"/>
              <a:t>grades IV </a:t>
            </a:r>
            <a:r>
              <a:rPr dirty="0"/>
              <a:t>&amp;</a:t>
            </a:r>
            <a:r>
              <a:rPr spc="-60" dirty="0"/>
              <a:t> </a:t>
            </a:r>
            <a:r>
              <a:rPr dirty="0"/>
              <a:t>V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11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67739" y="2574290"/>
            <a:ext cx="6011545" cy="105664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0"/>
              </a:spcBef>
            </a:pPr>
            <a:r>
              <a:rPr sz="3750" spc="922" baseline="7777" dirty="0">
                <a:solidFill>
                  <a:srgbClr val="B1B1B1"/>
                </a:solidFill>
                <a:latin typeface="Symbol"/>
                <a:cs typeface="Symbol"/>
              </a:rPr>
              <a:t></a:t>
            </a:r>
            <a:r>
              <a:rPr sz="3750" spc="922" baseline="7777" dirty="0">
                <a:solidFill>
                  <a:srgbClr val="B1B1B1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Arial"/>
                <a:cs typeface="Arial"/>
              </a:rPr>
              <a:t>Locating places</a:t>
            </a:r>
            <a:r>
              <a:rPr sz="2800" spc="-47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with</a:t>
            </a:r>
            <a:endParaRPr sz="2800">
              <a:latin typeface="Arial"/>
              <a:cs typeface="Arial"/>
            </a:endParaRPr>
          </a:p>
          <a:p>
            <a:pPr marL="2019300">
              <a:lnSpc>
                <a:spcPct val="100000"/>
              </a:lnSpc>
              <a:spcBef>
                <a:spcPts val="700"/>
              </a:spcBef>
            </a:pPr>
            <a:r>
              <a:rPr sz="2800" spc="-5" dirty="0">
                <a:latin typeface="Arial"/>
                <a:cs typeface="Arial"/>
              </a:rPr>
              <a:t>the help of the earth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grid: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139" y="516890"/>
            <a:ext cx="722630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0000"/>
                </a:solidFill>
                <a:latin typeface="Arial"/>
                <a:cs typeface="Arial"/>
              </a:rPr>
              <a:t>Locating places using the</a:t>
            </a:r>
            <a:r>
              <a:rPr spc="-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000000"/>
                </a:solidFill>
                <a:latin typeface="Arial"/>
                <a:cs typeface="Arial"/>
              </a:rPr>
              <a:t>grid.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Presentation </a:t>
            </a:r>
            <a:r>
              <a:rPr dirty="0"/>
              <a:t>for </a:t>
            </a:r>
            <a:r>
              <a:rPr spc="-5" dirty="0"/>
              <a:t>grades IV </a:t>
            </a:r>
            <a:r>
              <a:rPr dirty="0"/>
              <a:t>&amp;</a:t>
            </a:r>
            <a:r>
              <a:rPr spc="-60" dirty="0"/>
              <a:t> </a:t>
            </a:r>
            <a:r>
              <a:rPr dirty="0"/>
              <a:t>V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12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67739" y="1545590"/>
            <a:ext cx="7599680" cy="4733290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790"/>
              </a:spcBef>
              <a:buSzPct val="89285"/>
              <a:buFont typeface="Symbol"/>
              <a:buChar char="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Delhi </a:t>
            </a:r>
            <a:r>
              <a:rPr sz="2800" dirty="0">
                <a:latin typeface="Arial"/>
                <a:cs typeface="Arial"/>
              </a:rPr>
              <a:t>is </a:t>
            </a:r>
            <a:r>
              <a:rPr sz="2800" spc="-5" dirty="0">
                <a:latin typeface="Arial"/>
                <a:cs typeface="Arial"/>
              </a:rPr>
              <a:t>located at 28.38 </a:t>
            </a:r>
            <a:r>
              <a:rPr sz="2800" dirty="0">
                <a:latin typeface="Arial"/>
                <a:cs typeface="Arial"/>
              </a:rPr>
              <a:t>N </a:t>
            </a:r>
            <a:r>
              <a:rPr sz="2800" spc="-5" dirty="0">
                <a:latin typeface="Arial"/>
                <a:cs typeface="Arial"/>
              </a:rPr>
              <a:t>and 77.12 E.</a:t>
            </a:r>
            <a:endParaRPr sz="2800">
              <a:latin typeface="Arial"/>
              <a:cs typeface="Arial"/>
            </a:endParaRPr>
          </a:p>
          <a:p>
            <a:pPr marL="381000" marR="169545" indent="-342900">
              <a:lnSpc>
                <a:spcPct val="100000"/>
              </a:lnSpc>
              <a:spcBef>
                <a:spcPts val="690"/>
              </a:spcBef>
              <a:buSzPct val="89285"/>
              <a:buFont typeface="Symbol"/>
              <a:buChar char="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28.38 </a:t>
            </a:r>
            <a:r>
              <a:rPr sz="2800" dirty="0">
                <a:latin typeface="Arial"/>
                <a:cs typeface="Arial"/>
              </a:rPr>
              <a:t>N means </a:t>
            </a:r>
            <a:r>
              <a:rPr sz="2800" spc="-5" dirty="0">
                <a:latin typeface="Arial"/>
                <a:cs typeface="Arial"/>
              </a:rPr>
              <a:t>28.38 degrees latitude, north 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5" dirty="0">
                <a:latin typeface="Arial"/>
                <a:cs typeface="Arial"/>
              </a:rPr>
              <a:t>the equator,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and</a:t>
            </a:r>
            <a:endParaRPr sz="2800">
              <a:latin typeface="Arial"/>
              <a:cs typeface="Arial"/>
            </a:endParaRPr>
          </a:p>
          <a:p>
            <a:pPr marL="381000" marR="30480" indent="-342900">
              <a:lnSpc>
                <a:spcPct val="100000"/>
              </a:lnSpc>
              <a:spcBef>
                <a:spcPts val="700"/>
              </a:spcBef>
              <a:buSzPct val="89285"/>
              <a:buFont typeface="Symbol"/>
              <a:buChar char="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21.42 </a:t>
            </a:r>
            <a:r>
              <a:rPr sz="2800" dirty="0">
                <a:latin typeface="Arial"/>
                <a:cs typeface="Arial"/>
              </a:rPr>
              <a:t>E </a:t>
            </a:r>
            <a:r>
              <a:rPr sz="2800" spc="-5" dirty="0">
                <a:latin typeface="Arial"/>
                <a:cs typeface="Arial"/>
              </a:rPr>
              <a:t>means 21.42 degrees longitude, east 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prime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meridian.</a:t>
            </a:r>
            <a:endParaRPr sz="2800">
              <a:latin typeface="Arial"/>
              <a:cs typeface="Arial"/>
            </a:endParaRPr>
          </a:p>
          <a:p>
            <a:pPr marL="381000" marR="210185" indent="-342900">
              <a:lnSpc>
                <a:spcPct val="100000"/>
              </a:lnSpc>
              <a:spcBef>
                <a:spcPts val="700"/>
              </a:spcBef>
              <a:buSzPct val="89285"/>
              <a:buFont typeface="Symbol"/>
              <a:buChar char="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Locate the latitude and the longitude on the  margins of </a:t>
            </a:r>
            <a:r>
              <a:rPr sz="2800" dirty="0">
                <a:latin typeface="Arial"/>
                <a:cs typeface="Arial"/>
              </a:rPr>
              <a:t>the map, </a:t>
            </a:r>
            <a:r>
              <a:rPr sz="2800" spc="-5" dirty="0">
                <a:latin typeface="Arial"/>
                <a:cs typeface="Arial"/>
              </a:rPr>
              <a:t>and draw </a:t>
            </a:r>
            <a:r>
              <a:rPr sz="2800" dirty="0">
                <a:latin typeface="Arial"/>
                <a:cs typeface="Arial"/>
              </a:rPr>
              <a:t>line </a:t>
            </a:r>
            <a:r>
              <a:rPr sz="2800" spc="-5" dirty="0">
                <a:latin typeface="Arial"/>
                <a:cs typeface="Arial"/>
              </a:rPr>
              <a:t>extending  </a:t>
            </a:r>
            <a:r>
              <a:rPr sz="2800" dirty="0">
                <a:latin typeface="Arial"/>
                <a:cs typeface="Arial"/>
              </a:rPr>
              <a:t>from </a:t>
            </a:r>
            <a:r>
              <a:rPr sz="2800" spc="-5" dirty="0">
                <a:latin typeface="Arial"/>
                <a:cs typeface="Arial"/>
              </a:rPr>
              <a:t>these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points.</a:t>
            </a:r>
            <a:endParaRPr sz="2800">
              <a:latin typeface="Arial"/>
              <a:cs typeface="Arial"/>
            </a:endParaRPr>
          </a:p>
          <a:p>
            <a:pPr marL="381000" marR="234950" indent="-342900">
              <a:lnSpc>
                <a:spcPct val="100000"/>
              </a:lnSpc>
              <a:spcBef>
                <a:spcPts val="690"/>
              </a:spcBef>
              <a:buSzPct val="89285"/>
              <a:buFont typeface="Symbol"/>
              <a:buChar char=""/>
              <a:tabLst>
                <a:tab pos="380365" algn="l"/>
                <a:tab pos="381000" algn="l"/>
              </a:tabLst>
            </a:pPr>
            <a:r>
              <a:rPr sz="2800" spc="-1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point </a:t>
            </a:r>
            <a:r>
              <a:rPr sz="2800" spc="-10" dirty="0">
                <a:latin typeface="Arial"/>
                <a:cs typeface="Arial"/>
              </a:rPr>
              <a:t>where </a:t>
            </a:r>
            <a:r>
              <a:rPr sz="2800" spc="-5" dirty="0">
                <a:latin typeface="Arial"/>
                <a:cs typeface="Arial"/>
              </a:rPr>
              <a:t>these two lines </a:t>
            </a:r>
            <a:r>
              <a:rPr sz="2800" dirty="0">
                <a:latin typeface="Arial"/>
                <a:cs typeface="Arial"/>
              </a:rPr>
              <a:t>meet </a:t>
            </a:r>
            <a:r>
              <a:rPr sz="2800" spc="-5" dirty="0">
                <a:latin typeface="Arial"/>
                <a:cs typeface="Arial"/>
              </a:rPr>
              <a:t>on the  grid gives us the location of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Delhi.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58000" y="1417319"/>
            <a:ext cx="1828800" cy="182880"/>
          </a:xfrm>
          <a:custGeom>
            <a:avLst/>
            <a:gdLst/>
            <a:ahLst/>
            <a:cxnLst/>
            <a:rect l="l" t="t" r="r" b="b"/>
            <a:pathLst>
              <a:path w="1828800" h="182880">
                <a:moveTo>
                  <a:pt x="1828800" y="0"/>
                </a:moveTo>
                <a:lnTo>
                  <a:pt x="0" y="0"/>
                </a:lnTo>
                <a:lnTo>
                  <a:pt x="0" y="182879"/>
                </a:lnTo>
                <a:lnTo>
                  <a:pt x="1828800" y="182879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29690" algn="l"/>
              </a:tabLst>
            </a:pPr>
            <a:r>
              <a:rPr spc="-5" dirty="0"/>
              <a:t>Delhi	–located</a:t>
            </a:r>
            <a:r>
              <a:rPr spc="-80" dirty="0"/>
              <a:t> </a:t>
            </a:r>
            <a:r>
              <a:rPr spc="-5" dirty="0"/>
              <a:t>at</a:t>
            </a:r>
          </a:p>
        </p:txBody>
      </p:sp>
      <p:sp>
        <p:nvSpPr>
          <p:cNvPr id="4" name="object 4"/>
          <p:cNvSpPr/>
          <p:nvPr/>
        </p:nvSpPr>
        <p:spPr>
          <a:xfrm>
            <a:off x="2280920" y="1828800"/>
            <a:ext cx="4580889" cy="45300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525269" y="3230879"/>
            <a:ext cx="65024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330033"/>
                </a:solidFill>
                <a:latin typeface="Arial"/>
                <a:cs typeface="Arial"/>
              </a:rPr>
              <a:t>28.38</a:t>
            </a:r>
            <a:r>
              <a:rPr sz="1400" b="1" spc="-65" dirty="0">
                <a:solidFill>
                  <a:srgbClr val="330033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033"/>
                </a:solidFill>
                <a:latin typeface="Arial"/>
                <a:cs typeface="Arial"/>
              </a:rPr>
              <a:t>N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78100" y="626903"/>
            <a:ext cx="4441190" cy="1199515"/>
          </a:xfrm>
          <a:prstGeom prst="rect">
            <a:avLst/>
          </a:prstGeom>
        </p:spPr>
        <p:txBody>
          <a:bodyPr vert="horz" wrap="square" lIns="0" tIns="2222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0"/>
              </a:spcBef>
              <a:tabLst>
                <a:tab pos="1346200" algn="l"/>
                <a:tab pos="2767965" algn="l"/>
                <a:tab pos="4102100" algn="l"/>
              </a:tabLst>
            </a:pPr>
            <a:r>
              <a:rPr sz="4200" dirty="0">
                <a:solidFill>
                  <a:srgbClr val="330033"/>
                </a:solidFill>
                <a:latin typeface="Times New Roman"/>
                <a:cs typeface="Times New Roman"/>
              </a:rPr>
              <a:t>28.38	N</a:t>
            </a:r>
            <a:r>
              <a:rPr sz="4200" spc="5" dirty="0">
                <a:solidFill>
                  <a:srgbClr val="330033"/>
                </a:solidFill>
                <a:latin typeface="Times New Roman"/>
                <a:cs typeface="Times New Roman"/>
              </a:rPr>
              <a:t> </a:t>
            </a:r>
            <a:r>
              <a:rPr sz="4200" spc="-20" dirty="0">
                <a:solidFill>
                  <a:srgbClr val="330033"/>
                </a:solidFill>
                <a:latin typeface="Times New Roman"/>
                <a:cs typeface="Times New Roman"/>
              </a:rPr>
              <a:t>a</a:t>
            </a:r>
            <a:r>
              <a:rPr sz="4200" dirty="0">
                <a:solidFill>
                  <a:srgbClr val="330033"/>
                </a:solidFill>
                <a:latin typeface="Times New Roman"/>
                <a:cs typeface="Times New Roman"/>
              </a:rPr>
              <a:t>nd	77.12	E</a:t>
            </a:r>
            <a:endParaRPr sz="4200">
              <a:latin typeface="Times New Roman"/>
              <a:cs typeface="Times New Roman"/>
            </a:endParaRPr>
          </a:p>
          <a:p>
            <a:pPr marL="1017269">
              <a:lnSpc>
                <a:spcPct val="100000"/>
              </a:lnSpc>
              <a:spcBef>
                <a:spcPts val="630"/>
              </a:spcBef>
            </a:pPr>
            <a:r>
              <a:rPr sz="1600" b="1" spc="-5" dirty="0">
                <a:solidFill>
                  <a:srgbClr val="330033"/>
                </a:solidFill>
                <a:latin typeface="Arial"/>
                <a:cs typeface="Arial"/>
              </a:rPr>
              <a:t>77.12 </a:t>
            </a:r>
            <a:r>
              <a:rPr sz="1600" b="1" dirty="0">
                <a:solidFill>
                  <a:srgbClr val="330033"/>
                </a:solidFill>
                <a:latin typeface="Arial"/>
                <a:cs typeface="Arial"/>
              </a:rPr>
              <a:t>E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2266950" y="1502410"/>
            <a:ext cx="1775460" cy="1960880"/>
            <a:chOff x="2266950" y="1502410"/>
            <a:chExt cx="1775460" cy="1960880"/>
          </a:xfrm>
        </p:grpSpPr>
        <p:sp>
          <p:nvSpPr>
            <p:cNvPr id="8" name="object 8"/>
            <p:cNvSpPr/>
            <p:nvPr/>
          </p:nvSpPr>
          <p:spPr>
            <a:xfrm>
              <a:off x="2358389" y="3373120"/>
              <a:ext cx="1362710" cy="3810"/>
            </a:xfrm>
            <a:custGeom>
              <a:avLst/>
              <a:gdLst/>
              <a:ahLst/>
              <a:cxnLst/>
              <a:rect l="l" t="t" r="r" b="b"/>
              <a:pathLst>
                <a:path w="1362710" h="3810">
                  <a:moveTo>
                    <a:pt x="0" y="0"/>
                  </a:moveTo>
                  <a:lnTo>
                    <a:pt x="1362710" y="3809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709669" y="3290570"/>
              <a:ext cx="172719" cy="17271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286000" y="3350260"/>
              <a:ext cx="1363980" cy="3810"/>
            </a:xfrm>
            <a:custGeom>
              <a:avLst/>
              <a:gdLst/>
              <a:ahLst/>
              <a:cxnLst/>
              <a:rect l="l" t="t" r="r" b="b"/>
              <a:pathLst>
                <a:path w="1363979" h="3810">
                  <a:moveTo>
                    <a:pt x="0" y="0"/>
                  </a:moveTo>
                  <a:lnTo>
                    <a:pt x="1363979" y="381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638550" y="3267710"/>
              <a:ext cx="171450" cy="17271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956050" y="1545590"/>
              <a:ext cx="2540" cy="1517650"/>
            </a:xfrm>
            <a:custGeom>
              <a:avLst/>
              <a:gdLst/>
              <a:ahLst/>
              <a:cxnLst/>
              <a:rect l="l" t="t" r="r" b="b"/>
              <a:pathLst>
                <a:path w="2539" h="1517650">
                  <a:moveTo>
                    <a:pt x="2539" y="0"/>
                  </a:moveTo>
                  <a:lnTo>
                    <a:pt x="0" y="151765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870960" y="3051810"/>
              <a:ext cx="171450" cy="17145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884930" y="1521460"/>
              <a:ext cx="1270" cy="1518920"/>
            </a:xfrm>
            <a:custGeom>
              <a:avLst/>
              <a:gdLst/>
              <a:ahLst/>
              <a:cxnLst/>
              <a:rect l="l" t="t" r="r" b="b"/>
              <a:pathLst>
                <a:path w="1270" h="1518920">
                  <a:moveTo>
                    <a:pt x="1270" y="0"/>
                  </a:moveTo>
                  <a:lnTo>
                    <a:pt x="0" y="1518919"/>
                  </a:lnTo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798569" y="3028950"/>
              <a:ext cx="171450" cy="17145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Presentation </a:t>
            </a:r>
            <a:r>
              <a:rPr dirty="0"/>
              <a:t>for </a:t>
            </a:r>
            <a:r>
              <a:rPr spc="-5" dirty="0"/>
              <a:t>grades IV </a:t>
            </a:r>
            <a:r>
              <a:rPr dirty="0"/>
              <a:t>&amp;</a:t>
            </a:r>
            <a:r>
              <a:rPr spc="-60" dirty="0"/>
              <a:t> </a:t>
            </a:r>
            <a:r>
              <a:rPr dirty="0"/>
              <a:t>V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13</a:t>
            </a:fld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139" y="516890"/>
            <a:ext cx="215836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Questions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Presentation </a:t>
            </a:r>
            <a:r>
              <a:rPr dirty="0"/>
              <a:t>for </a:t>
            </a:r>
            <a:r>
              <a:rPr spc="-5" dirty="0"/>
              <a:t>grades IV </a:t>
            </a:r>
            <a:r>
              <a:rPr dirty="0"/>
              <a:t>&amp;</a:t>
            </a:r>
            <a:r>
              <a:rPr spc="-60" dirty="0"/>
              <a:t> </a:t>
            </a:r>
            <a:r>
              <a:rPr dirty="0"/>
              <a:t>V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14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93139" y="1545590"/>
            <a:ext cx="6880225" cy="3879850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546100" indent="-533400">
              <a:lnSpc>
                <a:spcPct val="100000"/>
              </a:lnSpc>
              <a:spcBef>
                <a:spcPts val="790"/>
              </a:spcBef>
              <a:buSzPct val="89285"/>
              <a:buAutoNum type="arabicPeriod"/>
              <a:tabLst>
                <a:tab pos="545465" algn="l"/>
                <a:tab pos="546100" algn="l"/>
              </a:tabLst>
            </a:pPr>
            <a:r>
              <a:rPr sz="2800" spc="-5" dirty="0">
                <a:latin typeface="Arial"/>
                <a:cs typeface="Arial"/>
              </a:rPr>
              <a:t>Fill </a:t>
            </a:r>
            <a:r>
              <a:rPr sz="2800" dirty="0">
                <a:latin typeface="Arial"/>
                <a:cs typeface="Arial"/>
              </a:rPr>
              <a:t>in </a:t>
            </a:r>
            <a:r>
              <a:rPr sz="2800" spc="-5" dirty="0">
                <a:latin typeface="Arial"/>
                <a:cs typeface="Arial"/>
              </a:rPr>
              <a:t>the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blanks.</a:t>
            </a:r>
            <a:endParaRPr sz="2800">
              <a:latin typeface="Arial"/>
              <a:cs typeface="Arial"/>
            </a:endParaRPr>
          </a:p>
          <a:p>
            <a:pPr marL="546100" indent="-533400">
              <a:lnSpc>
                <a:spcPct val="100000"/>
              </a:lnSpc>
              <a:spcBef>
                <a:spcPts val="690"/>
              </a:spcBef>
              <a:buSzPct val="89285"/>
              <a:buAutoNum type="arabicPeriod"/>
              <a:tabLst>
                <a:tab pos="545465" algn="l"/>
                <a:tab pos="546100" algn="l"/>
                <a:tab pos="4784090" algn="l"/>
              </a:tabLst>
            </a:pPr>
            <a:r>
              <a:rPr sz="2800" spc="-10" dirty="0">
                <a:latin typeface="Arial"/>
                <a:cs typeface="Arial"/>
              </a:rPr>
              <a:t>The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earth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is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</a:t>
            </a:r>
            <a:r>
              <a:rPr sz="2800" spc="-5" dirty="0">
                <a:latin typeface="Arial"/>
                <a:cs typeface="Arial"/>
              </a:rPr>
              <a:t>in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shape.</a:t>
            </a:r>
            <a:endParaRPr sz="2800">
              <a:latin typeface="Arial"/>
              <a:cs typeface="Arial"/>
            </a:endParaRPr>
          </a:p>
          <a:p>
            <a:pPr marL="546100" marR="394335" indent="-533400">
              <a:lnSpc>
                <a:spcPct val="100000"/>
              </a:lnSpc>
              <a:spcBef>
                <a:spcPts val="700"/>
              </a:spcBef>
              <a:buSzPct val="89285"/>
              <a:buAutoNum type="arabicPeriod"/>
              <a:tabLst>
                <a:tab pos="545465" algn="l"/>
                <a:tab pos="546100" algn="l"/>
                <a:tab pos="5271770" algn="l"/>
              </a:tabLst>
            </a:pPr>
            <a:r>
              <a:rPr sz="2800" spc="-5" dirty="0">
                <a:latin typeface="Arial"/>
                <a:cs typeface="Arial"/>
              </a:rPr>
              <a:t>Imaginary lines that </a:t>
            </a:r>
            <a:r>
              <a:rPr sz="2800" dirty="0">
                <a:latin typeface="Arial"/>
                <a:cs typeface="Arial"/>
              </a:rPr>
              <a:t>run </a:t>
            </a:r>
            <a:r>
              <a:rPr sz="2800" spc="-5" dirty="0">
                <a:latin typeface="Arial"/>
                <a:cs typeface="Arial"/>
              </a:rPr>
              <a:t>parallel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5" dirty="0">
                <a:latin typeface="Arial"/>
                <a:cs typeface="Arial"/>
              </a:rPr>
              <a:t>the  equator</a:t>
            </a:r>
            <a:r>
              <a:rPr sz="2800" dirty="0">
                <a:latin typeface="Arial"/>
                <a:cs typeface="Arial"/>
              </a:rPr>
              <a:t> are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called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</a:t>
            </a:r>
            <a:r>
              <a:rPr sz="2800" spc="-5" dirty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 marL="546100" indent="-533400">
              <a:lnSpc>
                <a:spcPct val="100000"/>
              </a:lnSpc>
              <a:spcBef>
                <a:spcPts val="700"/>
              </a:spcBef>
              <a:buSzPct val="89285"/>
              <a:buAutoNum type="arabicPeriod"/>
              <a:tabLst>
                <a:tab pos="545465" algn="l"/>
                <a:tab pos="546100" algn="l"/>
              </a:tabLst>
            </a:pPr>
            <a:r>
              <a:rPr sz="2800" dirty="0">
                <a:latin typeface="Arial"/>
                <a:cs typeface="Arial"/>
              </a:rPr>
              <a:t>A small model </a:t>
            </a:r>
            <a:r>
              <a:rPr sz="2800" spc="-5" dirty="0">
                <a:latin typeface="Arial"/>
                <a:cs typeface="Arial"/>
              </a:rPr>
              <a:t>of the earth </a:t>
            </a:r>
            <a:r>
              <a:rPr sz="2800" dirty="0">
                <a:latin typeface="Arial"/>
                <a:cs typeface="Arial"/>
              </a:rPr>
              <a:t>is </a:t>
            </a:r>
            <a:r>
              <a:rPr sz="2800" spc="-5" dirty="0">
                <a:latin typeface="Arial"/>
                <a:cs typeface="Arial"/>
              </a:rPr>
              <a:t>called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the</a:t>
            </a:r>
            <a:endParaRPr sz="2800">
              <a:latin typeface="Arial"/>
              <a:cs typeface="Arial"/>
            </a:endParaRPr>
          </a:p>
          <a:p>
            <a:pPr marL="546100">
              <a:lnSpc>
                <a:spcPct val="100000"/>
              </a:lnSpc>
              <a:tabLst>
                <a:tab pos="1336675" algn="l"/>
              </a:tabLst>
            </a:pP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2800" spc="-5" dirty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 marL="546100" marR="5080" indent="-533400">
              <a:lnSpc>
                <a:spcPct val="100000"/>
              </a:lnSpc>
              <a:spcBef>
                <a:spcPts val="690"/>
              </a:spcBef>
              <a:buSzPct val="89285"/>
              <a:buAutoNum type="arabicPeriod" startAt="5"/>
              <a:tabLst>
                <a:tab pos="545465" algn="l"/>
                <a:tab pos="546100" algn="l"/>
                <a:tab pos="4922520" algn="l"/>
                <a:tab pos="5812155" algn="l"/>
              </a:tabLst>
            </a:pPr>
            <a:r>
              <a:rPr sz="2800" dirty="0">
                <a:latin typeface="Arial"/>
                <a:cs typeface="Arial"/>
              </a:rPr>
              <a:t>A </a:t>
            </a:r>
            <a:r>
              <a:rPr sz="2800" spc="-5" dirty="0">
                <a:latin typeface="Arial"/>
                <a:cs typeface="Arial"/>
              </a:rPr>
              <a:t>network between the latitudes and the  longitudes is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called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 	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139" y="516890"/>
            <a:ext cx="372808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What is a </a:t>
            </a:r>
            <a:r>
              <a:rPr spc="-5" dirty="0"/>
              <a:t>globe</a:t>
            </a:r>
            <a:r>
              <a:rPr spc="-90" dirty="0"/>
              <a:t> </a:t>
            </a:r>
            <a:r>
              <a:rPr dirty="0"/>
              <a:t>?</a:t>
            </a:r>
          </a:p>
        </p:txBody>
      </p:sp>
      <p:sp>
        <p:nvSpPr>
          <p:cNvPr id="3" name="object 3"/>
          <p:cNvSpPr/>
          <p:nvPr/>
        </p:nvSpPr>
        <p:spPr>
          <a:xfrm>
            <a:off x="914400" y="1522730"/>
            <a:ext cx="3815079" cy="45313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734559" y="1554479"/>
            <a:ext cx="3820795" cy="2707640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0"/>
              </a:spcBef>
              <a:tabLst>
                <a:tab pos="1212850" algn="l"/>
              </a:tabLst>
            </a:pPr>
            <a:r>
              <a:rPr sz="2400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 globe	</a:t>
            </a:r>
            <a:r>
              <a:rPr sz="2400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90"/>
              </a:spcBef>
              <a:buSzPct val="89583"/>
              <a:buFont typeface="Symbol"/>
              <a:buChar char=""/>
              <a:tabLst>
                <a:tab pos="355600" algn="l"/>
              </a:tabLst>
            </a:pPr>
            <a:r>
              <a:rPr sz="2400" dirty="0">
                <a:latin typeface="Arial"/>
                <a:cs typeface="Arial"/>
              </a:rPr>
              <a:t>Is a model of </a:t>
            </a:r>
            <a:r>
              <a:rPr sz="2400" spc="-5" dirty="0">
                <a:latin typeface="Arial"/>
                <a:cs typeface="Arial"/>
              </a:rPr>
              <a:t>the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earth</a:t>
            </a:r>
            <a:endParaRPr sz="2400">
              <a:latin typeface="Arial"/>
              <a:cs typeface="Arial"/>
            </a:endParaRPr>
          </a:p>
          <a:p>
            <a:pPr marL="355600" marR="5080" indent="-342900">
              <a:lnSpc>
                <a:spcPts val="2670"/>
              </a:lnSpc>
              <a:spcBef>
                <a:spcPts val="665"/>
              </a:spcBef>
              <a:buSzPct val="89583"/>
              <a:buFont typeface="Symbol"/>
              <a:buChar char="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Gives </a:t>
            </a:r>
            <a:r>
              <a:rPr sz="2400" dirty="0">
                <a:latin typeface="Arial"/>
                <a:cs typeface="Arial"/>
              </a:rPr>
              <a:t>an </a:t>
            </a:r>
            <a:r>
              <a:rPr sz="2400" spc="-5" dirty="0">
                <a:latin typeface="Arial"/>
                <a:cs typeface="Arial"/>
              </a:rPr>
              <a:t>accurate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picture  of the earth’s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surface</a:t>
            </a:r>
            <a:endParaRPr sz="2400">
              <a:latin typeface="Arial"/>
              <a:cs typeface="Arial"/>
            </a:endParaRPr>
          </a:p>
          <a:p>
            <a:pPr marL="355600" marR="323850" indent="-342900">
              <a:lnSpc>
                <a:spcPct val="92900"/>
              </a:lnSpc>
              <a:spcBef>
                <a:spcPts val="550"/>
              </a:spcBef>
              <a:buSzPct val="89583"/>
              <a:buFont typeface="Symbol"/>
              <a:buChar char="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Shows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location of  places on the 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smaller  </a:t>
            </a:r>
            <a:r>
              <a:rPr sz="2400" spc="-5" dirty="0">
                <a:latin typeface="Arial"/>
                <a:cs typeface="Arial"/>
              </a:rPr>
              <a:t>scale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Presentation </a:t>
            </a:r>
            <a:r>
              <a:rPr dirty="0"/>
              <a:t>for </a:t>
            </a:r>
            <a:r>
              <a:rPr spc="-5" dirty="0"/>
              <a:t>grades IV </a:t>
            </a:r>
            <a:r>
              <a:rPr dirty="0"/>
              <a:t>&amp;</a:t>
            </a:r>
            <a:r>
              <a:rPr spc="-60" dirty="0"/>
              <a:t> </a:t>
            </a:r>
            <a:r>
              <a:rPr dirty="0"/>
              <a:t>V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2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139" y="516890"/>
            <a:ext cx="323405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Earth’s</a:t>
            </a:r>
            <a:r>
              <a:rPr spc="-80" dirty="0"/>
              <a:t> </a:t>
            </a:r>
            <a:r>
              <a:rPr spc="-5" dirty="0"/>
              <a:t>surface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89600" y="2014220"/>
            <a:ext cx="2751455" cy="3766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71% </a:t>
            </a:r>
            <a:r>
              <a:rPr sz="1800" b="1" dirty="0">
                <a:latin typeface="Arial"/>
                <a:cs typeface="Arial"/>
              </a:rPr>
              <a:t>of </a:t>
            </a:r>
            <a:r>
              <a:rPr sz="1800" b="1" spc="-5" dirty="0">
                <a:latin typeface="Arial"/>
                <a:cs typeface="Arial"/>
              </a:rPr>
              <a:t>earth’s </a:t>
            </a:r>
            <a:r>
              <a:rPr sz="1800" b="1" spc="-10" dirty="0">
                <a:latin typeface="Arial"/>
                <a:cs typeface="Arial"/>
              </a:rPr>
              <a:t>surface </a:t>
            </a:r>
            <a:r>
              <a:rPr sz="1800" b="1" spc="-5" dirty="0">
                <a:latin typeface="Arial"/>
                <a:cs typeface="Arial"/>
              </a:rPr>
              <a:t>is  </a:t>
            </a:r>
            <a:r>
              <a:rPr sz="1800" b="1" spc="-15" dirty="0">
                <a:latin typeface="Arial"/>
                <a:cs typeface="Arial"/>
              </a:rPr>
              <a:t>covered </a:t>
            </a:r>
            <a:r>
              <a:rPr sz="1800" b="1" dirty="0">
                <a:latin typeface="Arial"/>
                <a:cs typeface="Arial"/>
              </a:rPr>
              <a:t>by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water.</a:t>
            </a:r>
            <a:endParaRPr sz="1800">
              <a:latin typeface="Arial"/>
              <a:cs typeface="Arial"/>
            </a:endParaRPr>
          </a:p>
          <a:p>
            <a:pPr marL="38100" marR="212090">
              <a:lnSpc>
                <a:spcPct val="100000"/>
              </a:lnSpc>
              <a:spcBef>
                <a:spcPts val="1130"/>
              </a:spcBef>
            </a:pPr>
            <a:r>
              <a:rPr sz="1800" b="1" spc="-5" dirty="0">
                <a:latin typeface="Arial"/>
                <a:cs typeface="Arial"/>
              </a:rPr>
              <a:t>Large </a:t>
            </a:r>
            <a:r>
              <a:rPr sz="1800" b="1" spc="5" dirty="0">
                <a:latin typeface="Arial"/>
                <a:cs typeface="Arial"/>
              </a:rPr>
              <a:t>water </a:t>
            </a:r>
            <a:r>
              <a:rPr sz="1800" b="1" spc="-5" dirty="0">
                <a:latin typeface="Arial"/>
                <a:cs typeface="Arial"/>
              </a:rPr>
              <a:t>bodies</a:t>
            </a:r>
            <a:r>
              <a:rPr sz="1800" b="1" spc="-7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are  </a:t>
            </a:r>
            <a:r>
              <a:rPr sz="1800" b="1" spc="-5" dirty="0">
                <a:latin typeface="Arial"/>
                <a:cs typeface="Arial"/>
              </a:rPr>
              <a:t>called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oceans.</a:t>
            </a:r>
            <a:endParaRPr sz="18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1120"/>
              </a:spcBef>
            </a:pPr>
            <a:r>
              <a:rPr sz="1800" b="1" spc="-5" dirty="0">
                <a:latin typeface="Arial"/>
                <a:cs typeface="Arial"/>
              </a:rPr>
              <a:t>There are </a:t>
            </a:r>
            <a:r>
              <a:rPr sz="1800" b="1" spc="-15" dirty="0">
                <a:latin typeface="Arial"/>
                <a:cs typeface="Arial"/>
              </a:rPr>
              <a:t>five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oceans:</a:t>
            </a:r>
            <a:endParaRPr sz="18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1120"/>
              </a:spcBef>
            </a:pPr>
            <a:r>
              <a:rPr sz="2700" spc="120" baseline="6172" dirty="0">
                <a:latin typeface="Symbol"/>
                <a:cs typeface="Symbol"/>
              </a:rPr>
              <a:t></a:t>
            </a:r>
            <a:r>
              <a:rPr sz="1800" b="1" spc="80" dirty="0">
                <a:latin typeface="Arial"/>
                <a:cs typeface="Arial"/>
              </a:rPr>
              <a:t>Indian</a:t>
            </a:r>
            <a:endParaRPr sz="18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1120"/>
              </a:spcBef>
            </a:pPr>
            <a:r>
              <a:rPr sz="2700" spc="104" baseline="6172" dirty="0">
                <a:latin typeface="Symbol"/>
                <a:cs typeface="Symbol"/>
              </a:rPr>
              <a:t></a:t>
            </a:r>
            <a:r>
              <a:rPr sz="1800" b="1" spc="70" dirty="0">
                <a:latin typeface="Arial"/>
                <a:cs typeface="Arial"/>
              </a:rPr>
              <a:t>Pacific</a:t>
            </a:r>
            <a:endParaRPr sz="18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1130"/>
              </a:spcBef>
            </a:pPr>
            <a:r>
              <a:rPr sz="2700" spc="89" baseline="6172" dirty="0">
                <a:latin typeface="Symbol"/>
                <a:cs typeface="Symbol"/>
              </a:rPr>
              <a:t></a:t>
            </a:r>
            <a:r>
              <a:rPr sz="1800" b="1" spc="60" dirty="0">
                <a:latin typeface="Arial"/>
                <a:cs typeface="Arial"/>
              </a:rPr>
              <a:t>Atlantic</a:t>
            </a:r>
            <a:endParaRPr sz="18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1120"/>
              </a:spcBef>
            </a:pPr>
            <a:r>
              <a:rPr sz="2700" spc="104" baseline="6172" dirty="0">
                <a:latin typeface="Symbol"/>
                <a:cs typeface="Symbol"/>
              </a:rPr>
              <a:t></a:t>
            </a:r>
            <a:r>
              <a:rPr sz="1800" b="1" spc="70" dirty="0">
                <a:latin typeface="Arial"/>
                <a:cs typeface="Arial"/>
              </a:rPr>
              <a:t>Arctic</a:t>
            </a:r>
            <a:endParaRPr sz="18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1120"/>
              </a:spcBef>
            </a:pPr>
            <a:r>
              <a:rPr sz="2700" spc="89" baseline="6172" dirty="0">
                <a:latin typeface="Symbol"/>
                <a:cs typeface="Symbol"/>
              </a:rPr>
              <a:t></a:t>
            </a:r>
            <a:r>
              <a:rPr sz="1800" b="1" spc="60" dirty="0">
                <a:latin typeface="Arial"/>
                <a:cs typeface="Arial"/>
              </a:rPr>
              <a:t>Southern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5469" y="1785620"/>
            <a:ext cx="2261235" cy="4203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43180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latin typeface="Arial"/>
                <a:cs typeface="Arial"/>
              </a:rPr>
              <a:t>29 </a:t>
            </a:r>
            <a:r>
              <a:rPr sz="1600" b="1" dirty="0">
                <a:latin typeface="Arial"/>
                <a:cs typeface="Arial"/>
              </a:rPr>
              <a:t>% </a:t>
            </a:r>
            <a:r>
              <a:rPr sz="1600" b="1" spc="-5" dirty="0">
                <a:latin typeface="Arial"/>
                <a:cs typeface="Arial"/>
              </a:rPr>
              <a:t>of the</a:t>
            </a:r>
            <a:r>
              <a:rPr sz="1600" b="1" spc="-14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earth’s  surface is</a:t>
            </a:r>
            <a:r>
              <a:rPr sz="1600" b="1" spc="-2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land.</a:t>
            </a:r>
            <a:endParaRPr sz="1600">
              <a:latin typeface="Arial"/>
              <a:cs typeface="Arial"/>
            </a:endParaRPr>
          </a:p>
          <a:p>
            <a:pPr marL="38100" marR="30480">
              <a:lnSpc>
                <a:spcPct val="100000"/>
              </a:lnSpc>
              <a:spcBef>
                <a:spcPts val="990"/>
              </a:spcBef>
            </a:pPr>
            <a:r>
              <a:rPr sz="1600" b="1" spc="-10" dirty="0">
                <a:latin typeface="Arial"/>
                <a:cs typeface="Arial"/>
              </a:rPr>
              <a:t>Large </a:t>
            </a:r>
            <a:r>
              <a:rPr sz="1600" b="1" spc="-5" dirty="0">
                <a:latin typeface="Arial"/>
                <a:cs typeface="Arial"/>
              </a:rPr>
              <a:t>land masses</a:t>
            </a:r>
            <a:r>
              <a:rPr sz="1600" b="1" spc="-8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are  </a:t>
            </a:r>
            <a:r>
              <a:rPr sz="1600" b="1" spc="-5" dirty="0">
                <a:latin typeface="Arial"/>
                <a:cs typeface="Arial"/>
              </a:rPr>
              <a:t>called</a:t>
            </a:r>
            <a:r>
              <a:rPr sz="1600" b="1" spc="-1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continents.</a:t>
            </a:r>
            <a:endParaRPr sz="1600">
              <a:latin typeface="Arial"/>
              <a:cs typeface="Arial"/>
            </a:endParaRPr>
          </a:p>
          <a:p>
            <a:pPr marL="38100" marR="675640">
              <a:lnSpc>
                <a:spcPct val="100000"/>
              </a:lnSpc>
            </a:pPr>
            <a:r>
              <a:rPr sz="1600" b="1" spc="-10" dirty="0">
                <a:latin typeface="Arial"/>
                <a:cs typeface="Arial"/>
              </a:rPr>
              <a:t>There </a:t>
            </a:r>
            <a:r>
              <a:rPr sz="1600" b="1" dirty="0">
                <a:latin typeface="Arial"/>
                <a:cs typeface="Arial"/>
              </a:rPr>
              <a:t>are</a:t>
            </a:r>
            <a:r>
              <a:rPr sz="1600" b="1" spc="-65" dirty="0">
                <a:latin typeface="Arial"/>
                <a:cs typeface="Arial"/>
              </a:rPr>
              <a:t> </a:t>
            </a:r>
            <a:r>
              <a:rPr sz="1600" b="1" spc="-15" dirty="0">
                <a:latin typeface="Arial"/>
                <a:cs typeface="Arial"/>
              </a:rPr>
              <a:t>seven  </a:t>
            </a:r>
            <a:r>
              <a:rPr sz="1600" b="1" spc="-10" dirty="0">
                <a:latin typeface="Arial"/>
                <a:cs typeface="Arial"/>
              </a:rPr>
              <a:t>continents:</a:t>
            </a:r>
            <a:endParaRPr sz="16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990"/>
              </a:spcBef>
            </a:pPr>
            <a:r>
              <a:rPr sz="2400" spc="135" baseline="5208" dirty="0">
                <a:latin typeface="Symbol"/>
                <a:cs typeface="Symbol"/>
              </a:rPr>
              <a:t></a:t>
            </a:r>
            <a:r>
              <a:rPr sz="1600" b="1" spc="90" dirty="0">
                <a:latin typeface="Arial"/>
                <a:cs typeface="Arial"/>
              </a:rPr>
              <a:t>Asia</a:t>
            </a:r>
            <a:endParaRPr sz="16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990"/>
              </a:spcBef>
            </a:pPr>
            <a:r>
              <a:rPr sz="2400" spc="89" baseline="5208" dirty="0">
                <a:latin typeface="Symbol"/>
                <a:cs typeface="Symbol"/>
              </a:rPr>
              <a:t></a:t>
            </a:r>
            <a:r>
              <a:rPr sz="1600" b="1" spc="60" dirty="0">
                <a:latin typeface="Arial"/>
                <a:cs typeface="Arial"/>
              </a:rPr>
              <a:t>Africa</a:t>
            </a:r>
            <a:endParaRPr sz="16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990"/>
              </a:spcBef>
            </a:pPr>
            <a:r>
              <a:rPr sz="2400" spc="120" baseline="5208" dirty="0">
                <a:latin typeface="Symbol"/>
                <a:cs typeface="Symbol"/>
              </a:rPr>
              <a:t></a:t>
            </a:r>
            <a:r>
              <a:rPr sz="1600" b="1" spc="80" dirty="0">
                <a:latin typeface="Arial"/>
                <a:cs typeface="Arial"/>
              </a:rPr>
              <a:t>North</a:t>
            </a:r>
            <a:r>
              <a:rPr sz="1600" b="1" spc="-10" dirty="0">
                <a:latin typeface="Arial"/>
                <a:cs typeface="Arial"/>
              </a:rPr>
              <a:t> </a:t>
            </a:r>
            <a:r>
              <a:rPr sz="1600" b="1" spc="-15" dirty="0">
                <a:latin typeface="Arial"/>
                <a:cs typeface="Arial"/>
              </a:rPr>
              <a:t>America</a:t>
            </a:r>
            <a:endParaRPr sz="16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1000"/>
              </a:spcBef>
            </a:pPr>
            <a:r>
              <a:rPr sz="2400" spc="120" baseline="5208" dirty="0">
                <a:latin typeface="Symbol"/>
                <a:cs typeface="Symbol"/>
              </a:rPr>
              <a:t></a:t>
            </a:r>
            <a:r>
              <a:rPr sz="1600" b="1" spc="80" dirty="0">
                <a:latin typeface="Arial"/>
                <a:cs typeface="Arial"/>
              </a:rPr>
              <a:t>South</a:t>
            </a:r>
            <a:r>
              <a:rPr sz="1600" b="1" spc="-20" dirty="0">
                <a:latin typeface="Arial"/>
                <a:cs typeface="Arial"/>
              </a:rPr>
              <a:t> </a:t>
            </a:r>
            <a:r>
              <a:rPr sz="1600" b="1" spc="-15" dirty="0">
                <a:latin typeface="Arial"/>
                <a:cs typeface="Arial"/>
              </a:rPr>
              <a:t>America</a:t>
            </a:r>
            <a:endParaRPr sz="16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990"/>
              </a:spcBef>
            </a:pPr>
            <a:r>
              <a:rPr sz="2400" spc="104" baseline="5208" dirty="0">
                <a:latin typeface="Symbol"/>
                <a:cs typeface="Symbol"/>
              </a:rPr>
              <a:t></a:t>
            </a:r>
            <a:r>
              <a:rPr sz="1600" b="1" spc="70" dirty="0">
                <a:latin typeface="Arial"/>
                <a:cs typeface="Arial"/>
              </a:rPr>
              <a:t>Europe</a:t>
            </a:r>
            <a:endParaRPr sz="16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1000"/>
              </a:spcBef>
            </a:pPr>
            <a:r>
              <a:rPr sz="2400" spc="60" baseline="5208" dirty="0">
                <a:latin typeface="Symbol"/>
                <a:cs typeface="Symbol"/>
              </a:rPr>
              <a:t></a:t>
            </a:r>
            <a:r>
              <a:rPr sz="1600" b="1" spc="40" dirty="0">
                <a:latin typeface="Arial"/>
                <a:cs typeface="Arial"/>
              </a:rPr>
              <a:t>Australia</a:t>
            </a:r>
            <a:endParaRPr sz="16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990"/>
              </a:spcBef>
            </a:pPr>
            <a:r>
              <a:rPr sz="2400" spc="52" baseline="5208" dirty="0">
                <a:latin typeface="Symbol"/>
                <a:cs typeface="Symbol"/>
              </a:rPr>
              <a:t></a:t>
            </a:r>
            <a:r>
              <a:rPr sz="1600" b="1" spc="35" dirty="0">
                <a:latin typeface="Arial"/>
                <a:cs typeface="Arial"/>
              </a:rPr>
              <a:t>Antarctica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286000" y="1981200"/>
            <a:ext cx="3429000" cy="2971800"/>
            <a:chOff x="2286000" y="1981200"/>
            <a:chExt cx="3429000" cy="2971800"/>
          </a:xfrm>
        </p:grpSpPr>
        <p:sp>
          <p:nvSpPr>
            <p:cNvPr id="6" name="object 6"/>
            <p:cNvSpPr/>
            <p:nvPr/>
          </p:nvSpPr>
          <p:spPr>
            <a:xfrm>
              <a:off x="2895600" y="2209800"/>
              <a:ext cx="2743200" cy="27432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362200" y="2042160"/>
              <a:ext cx="1143000" cy="929640"/>
            </a:xfrm>
            <a:custGeom>
              <a:avLst/>
              <a:gdLst/>
              <a:ahLst/>
              <a:cxnLst/>
              <a:rect l="l" t="t" r="r" b="b"/>
              <a:pathLst>
                <a:path w="1143000" h="929639">
                  <a:moveTo>
                    <a:pt x="1143000" y="929639"/>
                  </a:moveTo>
                  <a:lnTo>
                    <a:pt x="0" y="0"/>
                  </a:lnTo>
                </a:path>
              </a:pathLst>
            </a:custGeom>
            <a:ln w="3429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286000" y="1981200"/>
              <a:ext cx="114300" cy="106680"/>
            </a:xfrm>
            <a:custGeom>
              <a:avLst/>
              <a:gdLst/>
              <a:ahLst/>
              <a:cxnLst/>
              <a:rect l="l" t="t" r="r" b="b"/>
              <a:pathLst>
                <a:path w="114300" h="106680">
                  <a:moveTo>
                    <a:pt x="0" y="0"/>
                  </a:moveTo>
                  <a:lnTo>
                    <a:pt x="48260" y="106679"/>
                  </a:lnTo>
                  <a:lnTo>
                    <a:pt x="114300" y="254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191000" y="2197100"/>
              <a:ext cx="1449070" cy="1231900"/>
            </a:xfrm>
            <a:custGeom>
              <a:avLst/>
              <a:gdLst/>
              <a:ahLst/>
              <a:cxnLst/>
              <a:rect l="l" t="t" r="r" b="b"/>
              <a:pathLst>
                <a:path w="1449070" h="1231900">
                  <a:moveTo>
                    <a:pt x="0" y="1231900"/>
                  </a:moveTo>
                  <a:lnTo>
                    <a:pt x="1449070" y="0"/>
                  </a:lnTo>
                </a:path>
              </a:pathLst>
            </a:custGeom>
            <a:ln w="3429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600700" y="2133600"/>
              <a:ext cx="114300" cy="107950"/>
            </a:xfrm>
            <a:custGeom>
              <a:avLst/>
              <a:gdLst/>
              <a:ahLst/>
              <a:cxnLst/>
              <a:rect l="l" t="t" r="r" b="b"/>
              <a:pathLst>
                <a:path w="114300" h="107950">
                  <a:moveTo>
                    <a:pt x="114300" y="0"/>
                  </a:moveTo>
                  <a:lnTo>
                    <a:pt x="0" y="27939"/>
                  </a:lnTo>
                  <a:lnTo>
                    <a:pt x="68579" y="107950"/>
                  </a:lnTo>
                  <a:lnTo>
                    <a:pt x="11430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Presentation </a:t>
            </a:r>
            <a:r>
              <a:rPr dirty="0"/>
              <a:t>for </a:t>
            </a:r>
            <a:r>
              <a:rPr spc="-5" dirty="0"/>
              <a:t>grades IV </a:t>
            </a:r>
            <a:r>
              <a:rPr dirty="0"/>
              <a:t>&amp;</a:t>
            </a:r>
            <a:r>
              <a:rPr spc="-60" dirty="0"/>
              <a:t> </a:t>
            </a:r>
            <a:r>
              <a:rPr dirty="0"/>
              <a:t>V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3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139" y="516890"/>
            <a:ext cx="439102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Features </a:t>
            </a:r>
            <a:r>
              <a:rPr dirty="0"/>
              <a:t>of the</a:t>
            </a:r>
            <a:r>
              <a:rPr spc="-75" dirty="0"/>
              <a:t> </a:t>
            </a:r>
            <a:r>
              <a:rPr spc="-10" dirty="0"/>
              <a:t>earth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236220" rIns="0" bIns="0" rtlCol="0">
            <a:spAutoFit/>
          </a:bodyPr>
          <a:lstStyle/>
          <a:p>
            <a:pPr marL="3876675" marR="179070">
              <a:lnSpc>
                <a:spcPct val="100000"/>
              </a:lnSpc>
              <a:spcBef>
                <a:spcPts val="100"/>
              </a:spcBef>
            </a:pPr>
            <a:r>
              <a:rPr sz="1800" dirty="0"/>
              <a:t>The </a:t>
            </a:r>
            <a:r>
              <a:rPr sz="1800" spc="-5" dirty="0"/>
              <a:t>northernmost </a:t>
            </a:r>
            <a:r>
              <a:rPr sz="1800" spc="-10" dirty="0"/>
              <a:t>point of </a:t>
            </a:r>
            <a:r>
              <a:rPr sz="1800" spc="-5" dirty="0"/>
              <a:t>the earth is  </a:t>
            </a:r>
            <a:r>
              <a:rPr sz="1800" spc="-10" dirty="0"/>
              <a:t>called </a:t>
            </a:r>
            <a:r>
              <a:rPr sz="1800" spc="-5" dirty="0"/>
              <a:t>the </a:t>
            </a:r>
            <a:r>
              <a:rPr sz="1800" b="1" spc="-5" dirty="0">
                <a:latin typeface="Arial"/>
                <a:cs typeface="Arial"/>
              </a:rPr>
              <a:t>North Pole</a:t>
            </a:r>
            <a:endParaRPr sz="1800">
              <a:latin typeface="Arial"/>
              <a:cs typeface="Arial"/>
            </a:endParaRPr>
          </a:p>
          <a:p>
            <a:pPr marL="3876675" marR="140970">
              <a:lnSpc>
                <a:spcPct val="100000"/>
              </a:lnSpc>
              <a:spcBef>
                <a:spcPts val="1130"/>
              </a:spcBef>
            </a:pPr>
            <a:r>
              <a:rPr sz="1800" dirty="0"/>
              <a:t>The </a:t>
            </a:r>
            <a:r>
              <a:rPr sz="1800" spc="-5" dirty="0"/>
              <a:t>southernmost </a:t>
            </a:r>
            <a:r>
              <a:rPr sz="1800" spc="-10" dirty="0"/>
              <a:t>point of </a:t>
            </a:r>
            <a:r>
              <a:rPr sz="1800" spc="-5" dirty="0"/>
              <a:t>the earth is  </a:t>
            </a:r>
            <a:r>
              <a:rPr sz="1800" spc="-10" dirty="0"/>
              <a:t>called </a:t>
            </a:r>
            <a:r>
              <a:rPr sz="1800" spc="-5" dirty="0"/>
              <a:t>the </a:t>
            </a:r>
            <a:r>
              <a:rPr sz="1800" b="1" spc="-5" dirty="0">
                <a:latin typeface="Arial"/>
                <a:cs typeface="Arial"/>
              </a:rPr>
              <a:t>South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Pole</a:t>
            </a:r>
            <a:endParaRPr sz="1800">
              <a:latin typeface="Arial"/>
              <a:cs typeface="Arial"/>
            </a:endParaRPr>
          </a:p>
          <a:p>
            <a:pPr marL="3876675" marR="5080">
              <a:lnSpc>
                <a:spcPct val="100000"/>
              </a:lnSpc>
              <a:spcBef>
                <a:spcPts val="1120"/>
              </a:spcBef>
            </a:pPr>
            <a:r>
              <a:rPr sz="1800" spc="-10" dirty="0"/>
              <a:t>An imaginary </a:t>
            </a:r>
            <a:r>
              <a:rPr sz="1800" spc="-5" dirty="0"/>
              <a:t>line running </a:t>
            </a:r>
            <a:r>
              <a:rPr sz="1800" spc="-10" dirty="0"/>
              <a:t>through </a:t>
            </a:r>
            <a:r>
              <a:rPr sz="1800" spc="-5" dirty="0"/>
              <a:t>the  centre of the </a:t>
            </a:r>
            <a:r>
              <a:rPr sz="1800" spc="-10" dirty="0"/>
              <a:t>earth and joining </a:t>
            </a:r>
            <a:r>
              <a:rPr sz="1800" spc="-5" dirty="0"/>
              <a:t>the north  </a:t>
            </a:r>
            <a:r>
              <a:rPr sz="1800" spc="-10" dirty="0"/>
              <a:t>and </a:t>
            </a:r>
            <a:r>
              <a:rPr sz="1800" spc="-5" dirty="0"/>
              <a:t>south pole is called the </a:t>
            </a:r>
            <a:r>
              <a:rPr sz="1800" b="1" spc="-20" dirty="0">
                <a:latin typeface="Arial"/>
                <a:cs typeface="Arial"/>
              </a:rPr>
              <a:t>Axis </a:t>
            </a:r>
            <a:r>
              <a:rPr sz="1800" b="1" spc="-5" dirty="0">
                <a:latin typeface="Arial"/>
                <a:cs typeface="Arial"/>
              </a:rPr>
              <a:t>of  Rotation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914400" y="1676400"/>
            <a:ext cx="3581400" cy="3844290"/>
            <a:chOff x="914400" y="1676400"/>
            <a:chExt cx="3581400" cy="3844290"/>
          </a:xfrm>
        </p:grpSpPr>
        <p:sp>
          <p:nvSpPr>
            <p:cNvPr id="5" name="object 5"/>
            <p:cNvSpPr/>
            <p:nvPr/>
          </p:nvSpPr>
          <p:spPr>
            <a:xfrm>
              <a:off x="914400" y="1676400"/>
              <a:ext cx="3022600" cy="384429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200400" y="4598670"/>
              <a:ext cx="1220470" cy="430530"/>
            </a:xfrm>
            <a:custGeom>
              <a:avLst/>
              <a:gdLst/>
              <a:ahLst/>
              <a:cxnLst/>
              <a:rect l="l" t="t" r="r" b="b"/>
              <a:pathLst>
                <a:path w="1220470" h="430529">
                  <a:moveTo>
                    <a:pt x="0" y="430529"/>
                  </a:moveTo>
                  <a:lnTo>
                    <a:pt x="1220470" y="0"/>
                  </a:lnTo>
                </a:path>
              </a:pathLst>
            </a:custGeom>
            <a:ln w="2793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400550" y="4560570"/>
              <a:ext cx="95250" cy="80010"/>
            </a:xfrm>
            <a:custGeom>
              <a:avLst/>
              <a:gdLst/>
              <a:ahLst/>
              <a:cxnLst/>
              <a:rect l="l" t="t" r="r" b="b"/>
              <a:pathLst>
                <a:path w="95250" h="80010">
                  <a:moveTo>
                    <a:pt x="0" y="0"/>
                  </a:moveTo>
                  <a:lnTo>
                    <a:pt x="29210" y="80009"/>
                  </a:lnTo>
                  <a:lnTo>
                    <a:pt x="95250" y="114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209800" y="2514600"/>
              <a:ext cx="2188210" cy="73660"/>
            </a:xfrm>
            <a:custGeom>
              <a:avLst/>
              <a:gdLst/>
              <a:ahLst/>
              <a:cxnLst/>
              <a:rect l="l" t="t" r="r" b="b"/>
              <a:pathLst>
                <a:path w="2188210" h="73660">
                  <a:moveTo>
                    <a:pt x="0" y="0"/>
                  </a:moveTo>
                  <a:lnTo>
                    <a:pt x="2188210" y="73660"/>
                  </a:lnTo>
                </a:path>
              </a:pathLst>
            </a:custGeom>
            <a:ln w="3429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389120" y="2534919"/>
              <a:ext cx="106680" cy="105410"/>
            </a:xfrm>
            <a:custGeom>
              <a:avLst/>
              <a:gdLst/>
              <a:ahLst/>
              <a:cxnLst/>
              <a:rect l="l" t="t" r="r" b="b"/>
              <a:pathLst>
                <a:path w="106679" h="105410">
                  <a:moveTo>
                    <a:pt x="3809" y="0"/>
                  </a:moveTo>
                  <a:lnTo>
                    <a:pt x="0" y="105409"/>
                  </a:lnTo>
                  <a:lnTo>
                    <a:pt x="106679" y="55879"/>
                  </a:lnTo>
                  <a:lnTo>
                    <a:pt x="3809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124200" y="3272789"/>
              <a:ext cx="1305560" cy="1451610"/>
            </a:xfrm>
            <a:custGeom>
              <a:avLst/>
              <a:gdLst/>
              <a:ahLst/>
              <a:cxnLst/>
              <a:rect l="l" t="t" r="r" b="b"/>
              <a:pathLst>
                <a:path w="1305560" h="1451610">
                  <a:moveTo>
                    <a:pt x="0" y="1451610"/>
                  </a:moveTo>
                  <a:lnTo>
                    <a:pt x="1305560" y="0"/>
                  </a:lnTo>
                </a:path>
              </a:pathLst>
            </a:custGeom>
            <a:ln w="3429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386579" y="3200400"/>
              <a:ext cx="109220" cy="113030"/>
            </a:xfrm>
            <a:custGeom>
              <a:avLst/>
              <a:gdLst/>
              <a:ahLst/>
              <a:cxnLst/>
              <a:rect l="l" t="t" r="r" b="b"/>
              <a:pathLst>
                <a:path w="109220" h="113029">
                  <a:moveTo>
                    <a:pt x="109220" y="0"/>
                  </a:moveTo>
                  <a:lnTo>
                    <a:pt x="0" y="41910"/>
                  </a:lnTo>
                  <a:lnTo>
                    <a:pt x="77470" y="113029"/>
                  </a:lnTo>
                  <a:lnTo>
                    <a:pt x="10922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Presentation </a:t>
            </a:r>
            <a:r>
              <a:rPr dirty="0"/>
              <a:t>for </a:t>
            </a:r>
            <a:r>
              <a:rPr spc="-5" dirty="0"/>
              <a:t>grades IV </a:t>
            </a:r>
            <a:r>
              <a:rPr dirty="0"/>
              <a:t>&amp;</a:t>
            </a:r>
            <a:r>
              <a:rPr spc="-60" dirty="0"/>
              <a:t> </a:t>
            </a:r>
            <a:r>
              <a:rPr dirty="0"/>
              <a:t>V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4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139" y="516890"/>
            <a:ext cx="439102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Features </a:t>
            </a:r>
            <a:r>
              <a:rPr dirty="0"/>
              <a:t>of the</a:t>
            </a:r>
            <a:r>
              <a:rPr spc="-75" dirty="0"/>
              <a:t> </a:t>
            </a:r>
            <a:r>
              <a:rPr spc="-10" dirty="0"/>
              <a:t>earth</a:t>
            </a:r>
          </a:p>
        </p:txBody>
      </p:sp>
      <p:sp>
        <p:nvSpPr>
          <p:cNvPr id="3" name="object 3"/>
          <p:cNvSpPr/>
          <p:nvPr/>
        </p:nvSpPr>
        <p:spPr>
          <a:xfrm>
            <a:off x="914400" y="1600200"/>
            <a:ext cx="3815079" cy="45300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886959" y="1633220"/>
            <a:ext cx="3639820" cy="3506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9100" marR="68580" indent="-342900">
              <a:lnSpc>
                <a:spcPct val="100000"/>
              </a:lnSpc>
              <a:spcBef>
                <a:spcPts val="100"/>
              </a:spcBef>
              <a:buSzPct val="90000"/>
              <a:buFont typeface="Symbol"/>
              <a:buChar char=""/>
              <a:tabLst>
                <a:tab pos="418465" algn="l"/>
                <a:tab pos="419100" algn="l"/>
              </a:tabLst>
            </a:pPr>
            <a:r>
              <a:rPr sz="2000" spc="-5" dirty="0">
                <a:latin typeface="Arial"/>
                <a:cs typeface="Arial"/>
              </a:rPr>
              <a:t>An </a:t>
            </a:r>
            <a:r>
              <a:rPr sz="2000" dirty="0">
                <a:latin typeface="Arial"/>
                <a:cs typeface="Arial"/>
              </a:rPr>
              <a:t>imaginary </a:t>
            </a:r>
            <a:r>
              <a:rPr sz="2000" spc="-5" dirty="0">
                <a:latin typeface="Arial"/>
                <a:cs typeface="Arial"/>
              </a:rPr>
              <a:t>line </a:t>
            </a:r>
            <a:r>
              <a:rPr sz="2000" dirty="0">
                <a:latin typeface="Arial"/>
                <a:cs typeface="Arial"/>
              </a:rPr>
              <a:t>running  through </a:t>
            </a:r>
            <a:r>
              <a:rPr sz="2000" spc="-5" dirty="0">
                <a:latin typeface="Arial"/>
                <a:cs typeface="Arial"/>
              </a:rPr>
              <a:t>the centre </a:t>
            </a:r>
            <a:r>
              <a:rPr sz="200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the  earth </a:t>
            </a:r>
            <a:r>
              <a:rPr sz="2000" dirty="0">
                <a:latin typeface="Arial"/>
                <a:cs typeface="Arial"/>
              </a:rPr>
              <a:t>and dividing it </a:t>
            </a:r>
            <a:r>
              <a:rPr sz="2000" spc="-5" dirty="0">
                <a:latin typeface="Arial"/>
                <a:cs typeface="Arial"/>
              </a:rPr>
              <a:t>into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two  </a:t>
            </a:r>
            <a:r>
              <a:rPr sz="2000" dirty="0">
                <a:latin typeface="Arial"/>
                <a:cs typeface="Arial"/>
              </a:rPr>
              <a:t>equal </a:t>
            </a:r>
            <a:r>
              <a:rPr sz="2000" spc="-5" dirty="0">
                <a:latin typeface="Arial"/>
                <a:cs typeface="Arial"/>
              </a:rPr>
              <a:t>parts </a:t>
            </a:r>
            <a:r>
              <a:rPr sz="2000" dirty="0">
                <a:latin typeface="Arial"/>
                <a:cs typeface="Arial"/>
              </a:rPr>
              <a:t>is called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 Equator.</a:t>
            </a:r>
            <a:endParaRPr sz="2000">
              <a:latin typeface="Arial"/>
              <a:cs typeface="Arial"/>
            </a:endParaRPr>
          </a:p>
          <a:p>
            <a:pPr marL="419100" marR="779780" indent="-342900">
              <a:lnSpc>
                <a:spcPct val="100000"/>
              </a:lnSpc>
              <a:spcBef>
                <a:spcPts val="500"/>
              </a:spcBef>
              <a:buSzPct val="90000"/>
              <a:buFont typeface="Symbol"/>
              <a:buChar char=""/>
              <a:tabLst>
                <a:tab pos="418465" algn="l"/>
                <a:tab pos="419100" algn="l"/>
              </a:tabLst>
            </a:pPr>
            <a:r>
              <a:rPr sz="2000" spc="-5" dirty="0">
                <a:latin typeface="Arial"/>
                <a:cs typeface="Arial"/>
              </a:rPr>
              <a:t>The </a:t>
            </a:r>
            <a:r>
              <a:rPr sz="2000" dirty="0">
                <a:latin typeface="Arial"/>
                <a:cs typeface="Arial"/>
              </a:rPr>
              <a:t>area </a:t>
            </a:r>
            <a:r>
              <a:rPr sz="2000" spc="-5" dirty="0">
                <a:latin typeface="Arial"/>
                <a:cs typeface="Arial"/>
              </a:rPr>
              <a:t>north </a:t>
            </a:r>
            <a:r>
              <a:rPr sz="200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the  equator </a:t>
            </a:r>
            <a:r>
              <a:rPr sz="2000" dirty="0">
                <a:latin typeface="Arial"/>
                <a:cs typeface="Arial"/>
              </a:rPr>
              <a:t>is </a:t>
            </a:r>
            <a:r>
              <a:rPr sz="2000" spc="-5" dirty="0">
                <a:latin typeface="Arial"/>
                <a:cs typeface="Arial"/>
              </a:rPr>
              <a:t>called the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 Northern</a:t>
            </a:r>
            <a:r>
              <a:rPr sz="2000" spc="-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Hemisphere</a:t>
            </a:r>
            <a:endParaRPr sz="2000">
              <a:latin typeface="Arial"/>
              <a:cs typeface="Arial"/>
            </a:endParaRPr>
          </a:p>
          <a:p>
            <a:pPr marL="419100" marR="738505" indent="-342900">
              <a:lnSpc>
                <a:spcPct val="100000"/>
              </a:lnSpc>
              <a:spcBef>
                <a:spcPts val="500"/>
              </a:spcBef>
              <a:buSzPct val="90000"/>
              <a:buFont typeface="Symbol"/>
              <a:buChar char=""/>
              <a:tabLst>
                <a:tab pos="418465" algn="l"/>
                <a:tab pos="419100" algn="l"/>
              </a:tabLst>
            </a:pPr>
            <a:r>
              <a:rPr sz="2000" spc="-5" dirty="0">
                <a:latin typeface="Arial"/>
                <a:cs typeface="Arial"/>
              </a:rPr>
              <a:t>The </a:t>
            </a:r>
            <a:r>
              <a:rPr sz="2000" dirty="0">
                <a:latin typeface="Arial"/>
                <a:cs typeface="Arial"/>
              </a:rPr>
              <a:t>area south </a:t>
            </a:r>
            <a:r>
              <a:rPr sz="2000" spc="-5" dirty="0">
                <a:latin typeface="Arial"/>
                <a:cs typeface="Arial"/>
              </a:rPr>
              <a:t>of the  equator </a:t>
            </a:r>
            <a:r>
              <a:rPr sz="2000" dirty="0">
                <a:latin typeface="Arial"/>
                <a:cs typeface="Arial"/>
              </a:rPr>
              <a:t>is </a:t>
            </a:r>
            <a:r>
              <a:rPr sz="2000" spc="-5" dirty="0">
                <a:latin typeface="Arial"/>
                <a:cs typeface="Arial"/>
              </a:rPr>
              <a:t>called the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 Southern</a:t>
            </a:r>
            <a:r>
              <a:rPr sz="2000" spc="-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Hemisphere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954654" y="2884170"/>
            <a:ext cx="2379345" cy="2044700"/>
            <a:chOff x="2954654" y="2884170"/>
            <a:chExt cx="2379345" cy="2044700"/>
          </a:xfrm>
        </p:grpSpPr>
        <p:sp>
          <p:nvSpPr>
            <p:cNvPr id="6" name="object 6"/>
            <p:cNvSpPr/>
            <p:nvPr/>
          </p:nvSpPr>
          <p:spPr>
            <a:xfrm>
              <a:off x="2971799" y="2931160"/>
              <a:ext cx="2270760" cy="878840"/>
            </a:xfrm>
            <a:custGeom>
              <a:avLst/>
              <a:gdLst/>
              <a:ahLst/>
              <a:cxnLst/>
              <a:rect l="l" t="t" r="r" b="b"/>
              <a:pathLst>
                <a:path w="2270760" h="878839">
                  <a:moveTo>
                    <a:pt x="0" y="878839"/>
                  </a:moveTo>
                  <a:lnTo>
                    <a:pt x="2270760" y="0"/>
                  </a:lnTo>
                </a:path>
              </a:pathLst>
            </a:custGeom>
            <a:ln w="3429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217159" y="2884170"/>
              <a:ext cx="116839" cy="97790"/>
            </a:xfrm>
            <a:custGeom>
              <a:avLst/>
              <a:gdLst/>
              <a:ahLst/>
              <a:cxnLst/>
              <a:rect l="l" t="t" r="r" b="b"/>
              <a:pathLst>
                <a:path w="116839" h="97789">
                  <a:moveTo>
                    <a:pt x="0" y="0"/>
                  </a:moveTo>
                  <a:lnTo>
                    <a:pt x="38100" y="97789"/>
                  </a:lnTo>
                  <a:lnTo>
                    <a:pt x="116839" y="114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886199" y="3810000"/>
              <a:ext cx="1273810" cy="0"/>
            </a:xfrm>
            <a:custGeom>
              <a:avLst/>
              <a:gdLst/>
              <a:ahLst/>
              <a:cxnLst/>
              <a:rect l="l" t="t" r="r" b="b"/>
              <a:pathLst>
                <a:path w="1273810">
                  <a:moveTo>
                    <a:pt x="0" y="0"/>
                  </a:moveTo>
                  <a:lnTo>
                    <a:pt x="1273810" y="0"/>
                  </a:lnTo>
                </a:path>
              </a:pathLst>
            </a:custGeom>
            <a:ln w="3429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153659" y="3757930"/>
              <a:ext cx="104139" cy="104139"/>
            </a:xfrm>
            <a:custGeom>
              <a:avLst/>
              <a:gdLst/>
              <a:ahLst/>
              <a:cxnLst/>
              <a:rect l="l" t="t" r="r" b="b"/>
              <a:pathLst>
                <a:path w="104139" h="104139">
                  <a:moveTo>
                    <a:pt x="0" y="0"/>
                  </a:moveTo>
                  <a:lnTo>
                    <a:pt x="0" y="104140"/>
                  </a:lnTo>
                  <a:lnTo>
                    <a:pt x="104139" y="520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352799" y="4876800"/>
              <a:ext cx="1807210" cy="0"/>
            </a:xfrm>
            <a:custGeom>
              <a:avLst/>
              <a:gdLst/>
              <a:ahLst/>
              <a:cxnLst/>
              <a:rect l="l" t="t" r="r" b="b"/>
              <a:pathLst>
                <a:path w="1807210">
                  <a:moveTo>
                    <a:pt x="0" y="0"/>
                  </a:moveTo>
                  <a:lnTo>
                    <a:pt x="1807210" y="0"/>
                  </a:lnTo>
                </a:path>
              </a:pathLst>
            </a:custGeom>
            <a:ln w="3429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153659" y="4824730"/>
              <a:ext cx="104139" cy="104139"/>
            </a:xfrm>
            <a:custGeom>
              <a:avLst/>
              <a:gdLst/>
              <a:ahLst/>
              <a:cxnLst/>
              <a:rect l="l" t="t" r="r" b="b"/>
              <a:pathLst>
                <a:path w="104139" h="104139">
                  <a:moveTo>
                    <a:pt x="0" y="0"/>
                  </a:moveTo>
                  <a:lnTo>
                    <a:pt x="0" y="104140"/>
                  </a:lnTo>
                  <a:lnTo>
                    <a:pt x="104139" y="520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Presentation </a:t>
            </a:r>
            <a:r>
              <a:rPr dirty="0"/>
              <a:t>for </a:t>
            </a:r>
            <a:r>
              <a:rPr spc="-5" dirty="0"/>
              <a:t>grades IV </a:t>
            </a:r>
            <a:r>
              <a:rPr dirty="0"/>
              <a:t>&amp;</a:t>
            </a:r>
            <a:r>
              <a:rPr spc="-60" dirty="0"/>
              <a:t> </a:t>
            </a:r>
            <a:r>
              <a:rPr dirty="0"/>
              <a:t>V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5</a:t>
            </a:fld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139" y="516890"/>
            <a:ext cx="544258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Longitudes and</a:t>
            </a:r>
            <a:r>
              <a:rPr spc="-40" dirty="0"/>
              <a:t> </a:t>
            </a:r>
            <a:r>
              <a:rPr spc="-5" dirty="0"/>
              <a:t>Latitudes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143000" y="2281237"/>
            <a:ext cx="4038600" cy="3286125"/>
            <a:chOff x="1143000" y="2281237"/>
            <a:chExt cx="4038600" cy="3286125"/>
          </a:xfrm>
        </p:grpSpPr>
        <p:sp>
          <p:nvSpPr>
            <p:cNvPr id="4" name="object 4"/>
            <p:cNvSpPr/>
            <p:nvPr/>
          </p:nvSpPr>
          <p:spPr>
            <a:xfrm>
              <a:off x="1143000" y="2286000"/>
              <a:ext cx="2667000" cy="32766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810000" y="2286000"/>
              <a:ext cx="0" cy="3276600"/>
            </a:xfrm>
            <a:custGeom>
              <a:avLst/>
              <a:gdLst/>
              <a:ahLst/>
              <a:cxnLst/>
              <a:rect l="l" t="t" r="r" b="b"/>
              <a:pathLst>
                <a:path h="3276600">
                  <a:moveTo>
                    <a:pt x="0" y="0"/>
                  </a:moveTo>
                  <a:lnTo>
                    <a:pt x="0" y="3276600"/>
                  </a:lnTo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429000" y="2912109"/>
              <a:ext cx="1656080" cy="288290"/>
            </a:xfrm>
            <a:custGeom>
              <a:avLst/>
              <a:gdLst/>
              <a:ahLst/>
              <a:cxnLst/>
              <a:rect l="l" t="t" r="r" b="b"/>
              <a:pathLst>
                <a:path w="1656079" h="288289">
                  <a:moveTo>
                    <a:pt x="0" y="288289"/>
                  </a:moveTo>
                  <a:lnTo>
                    <a:pt x="1656079" y="0"/>
                  </a:lnTo>
                </a:path>
              </a:pathLst>
            </a:custGeom>
            <a:ln w="3429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068570" y="2861309"/>
              <a:ext cx="113030" cy="102870"/>
            </a:xfrm>
            <a:custGeom>
              <a:avLst/>
              <a:gdLst/>
              <a:ahLst/>
              <a:cxnLst/>
              <a:rect l="l" t="t" r="r" b="b"/>
              <a:pathLst>
                <a:path w="113029" h="102869">
                  <a:moveTo>
                    <a:pt x="0" y="0"/>
                  </a:moveTo>
                  <a:lnTo>
                    <a:pt x="19050" y="102869"/>
                  </a:lnTo>
                  <a:lnTo>
                    <a:pt x="113029" y="342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4916170" y="1604009"/>
            <a:ext cx="3689985" cy="2760980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394335" marR="17780" indent="-342900">
              <a:lnSpc>
                <a:spcPct val="83600"/>
              </a:lnSpc>
              <a:spcBef>
                <a:spcPts val="570"/>
              </a:spcBef>
              <a:tabLst>
                <a:tab pos="394335" algn="l"/>
              </a:tabLst>
            </a:pPr>
            <a:r>
              <a:rPr sz="3225" spc="787" baseline="5167" dirty="0">
                <a:solidFill>
                  <a:srgbClr val="B1B1B1"/>
                </a:solidFill>
                <a:latin typeface="Symbol"/>
                <a:cs typeface="Symbol"/>
              </a:rPr>
              <a:t></a:t>
            </a:r>
            <a:r>
              <a:rPr sz="3225" spc="787" baseline="5167" dirty="0">
                <a:solidFill>
                  <a:srgbClr val="B1B1B1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latin typeface="Arial"/>
                <a:cs typeface="Arial"/>
              </a:rPr>
              <a:t>Imaginary </a:t>
            </a:r>
            <a:r>
              <a:rPr sz="2400" spc="-10" dirty="0">
                <a:latin typeface="Arial"/>
                <a:cs typeface="Arial"/>
              </a:rPr>
              <a:t>lines </a:t>
            </a:r>
            <a:r>
              <a:rPr sz="2400" spc="-5" dirty="0">
                <a:latin typeface="Arial"/>
                <a:cs typeface="Arial"/>
              </a:rPr>
              <a:t>run from  the North Pole </a:t>
            </a:r>
            <a:r>
              <a:rPr sz="2400" spc="5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the  South </a:t>
            </a:r>
            <a:r>
              <a:rPr sz="2400" spc="-10" dirty="0">
                <a:latin typeface="Arial"/>
                <a:cs typeface="Arial"/>
              </a:rPr>
              <a:t>Pole. </a:t>
            </a:r>
            <a:r>
              <a:rPr sz="2400" spc="-5" dirty="0">
                <a:latin typeface="Arial"/>
                <a:cs typeface="Arial"/>
              </a:rPr>
              <a:t>These are  called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Longitudes.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900">
              <a:latin typeface="Arial"/>
              <a:cs typeface="Arial"/>
            </a:endParaRPr>
          </a:p>
          <a:p>
            <a:pPr marL="50800" marR="314325">
              <a:lnSpc>
                <a:spcPct val="79900"/>
              </a:lnSpc>
            </a:pPr>
            <a:r>
              <a:rPr sz="3225" spc="75" baseline="7751" dirty="0">
                <a:solidFill>
                  <a:srgbClr val="B1B1B1"/>
                </a:solidFill>
                <a:latin typeface="Symbol"/>
                <a:cs typeface="Symbol"/>
              </a:rPr>
              <a:t></a:t>
            </a:r>
            <a:r>
              <a:rPr sz="2400" spc="50" dirty="0">
                <a:latin typeface="Arial"/>
                <a:cs typeface="Arial"/>
              </a:rPr>
              <a:t>Imaginary </a:t>
            </a:r>
            <a:r>
              <a:rPr sz="2400" spc="-10" dirty="0">
                <a:latin typeface="Arial"/>
                <a:cs typeface="Arial"/>
              </a:rPr>
              <a:t>lines </a:t>
            </a:r>
            <a:r>
              <a:rPr sz="2400" spc="-5" dirty="0">
                <a:latin typeface="Arial"/>
                <a:cs typeface="Arial"/>
              </a:rPr>
              <a:t>run  </a:t>
            </a:r>
            <a:r>
              <a:rPr sz="2400" spc="-10" dirty="0">
                <a:latin typeface="Arial"/>
                <a:cs typeface="Arial"/>
              </a:rPr>
              <a:t>parallel </a:t>
            </a:r>
            <a:r>
              <a:rPr sz="2400" dirty="0">
                <a:latin typeface="Arial"/>
                <a:cs typeface="Arial"/>
              </a:rPr>
              <a:t>to the </a:t>
            </a:r>
            <a:r>
              <a:rPr sz="2400" spc="-10" dirty="0">
                <a:latin typeface="Arial"/>
                <a:cs typeface="Arial"/>
              </a:rPr>
              <a:t>equator  and </a:t>
            </a:r>
            <a:r>
              <a:rPr sz="2400" spc="-5" dirty="0">
                <a:latin typeface="Arial"/>
                <a:cs typeface="Arial"/>
              </a:rPr>
              <a:t>are called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Latitudes.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3505200" y="4138929"/>
            <a:ext cx="1447800" cy="104139"/>
            <a:chOff x="3505200" y="4138929"/>
            <a:chExt cx="1447800" cy="104139"/>
          </a:xfrm>
        </p:grpSpPr>
        <p:sp>
          <p:nvSpPr>
            <p:cNvPr id="10" name="object 10"/>
            <p:cNvSpPr/>
            <p:nvPr/>
          </p:nvSpPr>
          <p:spPr>
            <a:xfrm>
              <a:off x="3505200" y="4190999"/>
              <a:ext cx="1350010" cy="0"/>
            </a:xfrm>
            <a:custGeom>
              <a:avLst/>
              <a:gdLst/>
              <a:ahLst/>
              <a:cxnLst/>
              <a:rect l="l" t="t" r="r" b="b"/>
              <a:pathLst>
                <a:path w="1350010">
                  <a:moveTo>
                    <a:pt x="0" y="0"/>
                  </a:moveTo>
                  <a:lnTo>
                    <a:pt x="1350010" y="0"/>
                  </a:lnTo>
                </a:path>
              </a:pathLst>
            </a:custGeom>
            <a:ln w="3429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47589" y="4138929"/>
              <a:ext cx="105410" cy="104139"/>
            </a:xfrm>
            <a:custGeom>
              <a:avLst/>
              <a:gdLst/>
              <a:ahLst/>
              <a:cxnLst/>
              <a:rect l="l" t="t" r="r" b="b"/>
              <a:pathLst>
                <a:path w="105410" h="104139">
                  <a:moveTo>
                    <a:pt x="0" y="0"/>
                  </a:moveTo>
                  <a:lnTo>
                    <a:pt x="0" y="104140"/>
                  </a:lnTo>
                  <a:lnTo>
                    <a:pt x="105410" y="520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Presentation </a:t>
            </a:r>
            <a:r>
              <a:rPr dirty="0"/>
              <a:t>for </a:t>
            </a:r>
            <a:r>
              <a:rPr spc="-5" dirty="0"/>
              <a:t>grades IV </a:t>
            </a:r>
            <a:r>
              <a:rPr dirty="0"/>
              <a:t>&amp;</a:t>
            </a:r>
            <a:r>
              <a:rPr spc="-60" dirty="0"/>
              <a:t> </a:t>
            </a:r>
            <a:r>
              <a:rPr dirty="0"/>
              <a:t>V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139" y="516890"/>
            <a:ext cx="424243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Important</a:t>
            </a:r>
            <a:r>
              <a:rPr spc="-35" dirty="0"/>
              <a:t> </a:t>
            </a:r>
            <a:r>
              <a:rPr spc="-10" dirty="0"/>
              <a:t>Latitudes</a:t>
            </a:r>
          </a:p>
        </p:txBody>
      </p:sp>
      <p:sp>
        <p:nvSpPr>
          <p:cNvPr id="3" name="object 3"/>
          <p:cNvSpPr/>
          <p:nvPr/>
        </p:nvSpPr>
        <p:spPr>
          <a:xfrm>
            <a:off x="914400" y="1600200"/>
            <a:ext cx="3815079" cy="45300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4749165" marR="633095" indent="-342900">
              <a:lnSpc>
                <a:spcPts val="2680"/>
              </a:lnSpc>
              <a:spcBef>
                <a:spcPts val="355"/>
              </a:spcBef>
              <a:buClr>
                <a:srgbClr val="B1B1B1"/>
              </a:buClr>
              <a:buSzPct val="89583"/>
              <a:buFont typeface="Symbol"/>
              <a:buChar char=""/>
              <a:tabLst>
                <a:tab pos="4748530" algn="l"/>
                <a:tab pos="4749165" algn="l"/>
              </a:tabLst>
            </a:pPr>
            <a:r>
              <a:rPr sz="2400" spc="-5" dirty="0"/>
              <a:t>Arctic Circle at</a:t>
            </a:r>
            <a:r>
              <a:rPr sz="2400" spc="-55" dirty="0"/>
              <a:t> </a:t>
            </a:r>
            <a:r>
              <a:rPr sz="2400" spc="-5" dirty="0"/>
              <a:t>66.5  </a:t>
            </a:r>
            <a:r>
              <a:rPr sz="2400" spc="-10" dirty="0"/>
              <a:t>degree </a:t>
            </a:r>
            <a:r>
              <a:rPr sz="2400" spc="-5" dirty="0"/>
              <a:t>north</a:t>
            </a:r>
            <a:endParaRPr sz="2400"/>
          </a:p>
          <a:p>
            <a:pPr marL="4749165" marR="5080" indent="-342900">
              <a:lnSpc>
                <a:spcPts val="2680"/>
              </a:lnSpc>
              <a:spcBef>
                <a:spcPts val="590"/>
              </a:spcBef>
              <a:buClr>
                <a:srgbClr val="B1B1B1"/>
              </a:buClr>
              <a:buSzPct val="89583"/>
              <a:buFont typeface="Symbol"/>
              <a:buChar char=""/>
              <a:tabLst>
                <a:tab pos="4748530" algn="l"/>
                <a:tab pos="4749165" algn="l"/>
              </a:tabLst>
            </a:pPr>
            <a:r>
              <a:rPr sz="2400" spc="-5" dirty="0"/>
              <a:t>Tropic of Cancer at 23.5  </a:t>
            </a:r>
            <a:r>
              <a:rPr sz="2400" spc="-10" dirty="0"/>
              <a:t>degrees</a:t>
            </a:r>
            <a:r>
              <a:rPr sz="2400" spc="-5" dirty="0"/>
              <a:t> north</a:t>
            </a:r>
            <a:endParaRPr sz="2400"/>
          </a:p>
          <a:p>
            <a:pPr marL="3329304">
              <a:lnSpc>
                <a:spcPct val="100000"/>
              </a:lnSpc>
              <a:spcBef>
                <a:spcPts val="334"/>
              </a:spcBef>
              <a:tabLst>
                <a:tab pos="4405630" algn="l"/>
                <a:tab pos="4748530" algn="l"/>
              </a:tabLst>
            </a:pPr>
            <a:r>
              <a:rPr sz="3225" u="heavy" baseline="5167" dirty="0">
                <a:solidFill>
                  <a:srgbClr val="B1B1B1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3225" u="heavy" spc="787" baseline="5167" dirty="0">
                <a:solidFill>
                  <a:srgbClr val="B1B1B1"/>
                </a:solidFill>
                <a:uFill>
                  <a:solidFill>
                    <a:srgbClr val="FF0000"/>
                  </a:solidFill>
                </a:uFill>
                <a:latin typeface="Symbol"/>
                <a:cs typeface="Symbol"/>
              </a:rPr>
              <a:t></a:t>
            </a:r>
            <a:r>
              <a:rPr sz="3225" spc="787" baseline="5167" dirty="0">
                <a:solidFill>
                  <a:srgbClr val="B1B1B1"/>
                </a:solidFill>
                <a:latin typeface="Times New Roman"/>
                <a:cs typeface="Times New Roman"/>
              </a:rPr>
              <a:t>	</a:t>
            </a:r>
            <a:r>
              <a:rPr sz="2400" spc="-10" dirty="0"/>
              <a:t>Equator </a:t>
            </a:r>
            <a:r>
              <a:rPr sz="2400" spc="-5" dirty="0"/>
              <a:t>at </a:t>
            </a:r>
            <a:r>
              <a:rPr sz="2400" dirty="0"/>
              <a:t>0</a:t>
            </a:r>
            <a:r>
              <a:rPr sz="2400" spc="10" dirty="0"/>
              <a:t> </a:t>
            </a:r>
            <a:r>
              <a:rPr sz="2400" spc="-10" dirty="0"/>
              <a:t>degree</a:t>
            </a:r>
            <a:endParaRPr sz="2400">
              <a:latin typeface="Times New Roman"/>
              <a:cs typeface="Times New Roman"/>
            </a:endParaRPr>
          </a:p>
          <a:p>
            <a:pPr marL="4749165" indent="-342900">
              <a:lnSpc>
                <a:spcPts val="2775"/>
              </a:lnSpc>
              <a:spcBef>
                <a:spcPts val="400"/>
              </a:spcBef>
              <a:buClr>
                <a:srgbClr val="B1B1B1"/>
              </a:buClr>
              <a:buSzPct val="89583"/>
              <a:buFont typeface="Symbol"/>
              <a:buChar char=""/>
              <a:tabLst>
                <a:tab pos="4748530" algn="l"/>
                <a:tab pos="4749165" algn="l"/>
              </a:tabLst>
            </a:pPr>
            <a:r>
              <a:rPr sz="2400" spc="-5" dirty="0"/>
              <a:t>Tropic of Capricorn</a:t>
            </a:r>
            <a:r>
              <a:rPr sz="2400" spc="-20" dirty="0"/>
              <a:t> </a:t>
            </a:r>
            <a:r>
              <a:rPr sz="2400" spc="-5" dirty="0"/>
              <a:t>at</a:t>
            </a:r>
            <a:endParaRPr sz="2400"/>
          </a:p>
          <a:p>
            <a:pPr marL="4749165">
              <a:lnSpc>
                <a:spcPts val="2775"/>
              </a:lnSpc>
            </a:pPr>
            <a:r>
              <a:rPr spc="-5" dirty="0"/>
              <a:t>23.5 </a:t>
            </a:r>
            <a:r>
              <a:rPr spc="-10" dirty="0"/>
              <a:t>degrees </a:t>
            </a:r>
            <a:r>
              <a:rPr spc="-5" dirty="0"/>
              <a:t>south</a:t>
            </a:r>
          </a:p>
          <a:p>
            <a:pPr marL="4749165" marR="210185" indent="-342900">
              <a:lnSpc>
                <a:spcPts val="2670"/>
              </a:lnSpc>
              <a:spcBef>
                <a:spcPts val="665"/>
              </a:spcBef>
              <a:tabLst>
                <a:tab pos="4748530" algn="l"/>
              </a:tabLst>
            </a:pPr>
            <a:r>
              <a:rPr sz="3225" spc="787" baseline="5167" dirty="0">
                <a:solidFill>
                  <a:srgbClr val="B1B1B1"/>
                </a:solidFill>
                <a:latin typeface="Symbol"/>
                <a:cs typeface="Symbol"/>
              </a:rPr>
              <a:t></a:t>
            </a:r>
            <a:r>
              <a:rPr sz="3225" spc="787" baseline="5167" dirty="0">
                <a:solidFill>
                  <a:srgbClr val="B1B1B1"/>
                </a:solidFill>
                <a:latin typeface="Times New Roman"/>
                <a:cs typeface="Times New Roman"/>
              </a:rPr>
              <a:t>	</a:t>
            </a:r>
            <a:r>
              <a:rPr sz="2400" spc="-5" dirty="0"/>
              <a:t>Antarctic Circle at 66.5  </a:t>
            </a:r>
            <a:r>
              <a:rPr sz="2400" spc="-10" dirty="0"/>
              <a:t>degree </a:t>
            </a:r>
            <a:r>
              <a:rPr sz="2400" spc="-5" dirty="0"/>
              <a:t>south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878454" y="2040254"/>
            <a:ext cx="2379345" cy="3310890"/>
            <a:chOff x="2878454" y="2040254"/>
            <a:chExt cx="2379345" cy="3310890"/>
          </a:xfrm>
        </p:grpSpPr>
        <p:sp>
          <p:nvSpPr>
            <p:cNvPr id="6" name="object 6"/>
            <p:cNvSpPr/>
            <p:nvPr/>
          </p:nvSpPr>
          <p:spPr>
            <a:xfrm>
              <a:off x="2895599" y="2057399"/>
              <a:ext cx="1731010" cy="215900"/>
            </a:xfrm>
            <a:custGeom>
              <a:avLst/>
              <a:gdLst/>
              <a:ahLst/>
              <a:cxnLst/>
              <a:rect l="l" t="t" r="r" b="b"/>
              <a:pathLst>
                <a:path w="1731010" h="215900">
                  <a:moveTo>
                    <a:pt x="0" y="0"/>
                  </a:moveTo>
                  <a:lnTo>
                    <a:pt x="1731010" y="215900"/>
                  </a:lnTo>
                </a:path>
              </a:pathLst>
            </a:custGeom>
            <a:ln w="3429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613909" y="2221229"/>
              <a:ext cx="110489" cy="104139"/>
            </a:xfrm>
            <a:custGeom>
              <a:avLst/>
              <a:gdLst/>
              <a:ahLst/>
              <a:cxnLst/>
              <a:rect l="l" t="t" r="r" b="b"/>
              <a:pathLst>
                <a:path w="110489" h="104139">
                  <a:moveTo>
                    <a:pt x="12700" y="0"/>
                  </a:moveTo>
                  <a:lnTo>
                    <a:pt x="0" y="104140"/>
                  </a:lnTo>
                  <a:lnTo>
                    <a:pt x="110489" y="64770"/>
                  </a:lnTo>
                  <a:lnTo>
                    <a:pt x="1270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962399" y="3200399"/>
              <a:ext cx="1197610" cy="0"/>
            </a:xfrm>
            <a:custGeom>
              <a:avLst/>
              <a:gdLst/>
              <a:ahLst/>
              <a:cxnLst/>
              <a:rect l="l" t="t" r="r" b="b"/>
              <a:pathLst>
                <a:path w="1197610">
                  <a:moveTo>
                    <a:pt x="0" y="0"/>
                  </a:moveTo>
                  <a:lnTo>
                    <a:pt x="1197610" y="0"/>
                  </a:lnTo>
                </a:path>
              </a:pathLst>
            </a:custGeom>
            <a:ln w="3429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153659" y="3148329"/>
              <a:ext cx="104139" cy="104139"/>
            </a:xfrm>
            <a:custGeom>
              <a:avLst/>
              <a:gdLst/>
              <a:ahLst/>
              <a:cxnLst/>
              <a:rect l="l" t="t" r="r" b="b"/>
              <a:pathLst>
                <a:path w="104139" h="104139">
                  <a:moveTo>
                    <a:pt x="0" y="0"/>
                  </a:moveTo>
                  <a:lnTo>
                    <a:pt x="0" y="104140"/>
                  </a:lnTo>
                  <a:lnTo>
                    <a:pt x="104139" y="520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886199" y="4419600"/>
              <a:ext cx="1197610" cy="0"/>
            </a:xfrm>
            <a:custGeom>
              <a:avLst/>
              <a:gdLst/>
              <a:ahLst/>
              <a:cxnLst/>
              <a:rect l="l" t="t" r="r" b="b"/>
              <a:pathLst>
                <a:path w="1197610">
                  <a:moveTo>
                    <a:pt x="0" y="0"/>
                  </a:moveTo>
                  <a:lnTo>
                    <a:pt x="1197610" y="0"/>
                  </a:lnTo>
                </a:path>
              </a:pathLst>
            </a:custGeom>
            <a:ln w="3429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076189" y="4367529"/>
              <a:ext cx="105410" cy="104139"/>
            </a:xfrm>
            <a:custGeom>
              <a:avLst/>
              <a:gdLst/>
              <a:ahLst/>
              <a:cxnLst/>
              <a:rect l="l" t="t" r="r" b="b"/>
              <a:pathLst>
                <a:path w="105410" h="104139">
                  <a:moveTo>
                    <a:pt x="0" y="0"/>
                  </a:moveTo>
                  <a:lnTo>
                    <a:pt x="0" y="104140"/>
                  </a:lnTo>
                  <a:lnTo>
                    <a:pt x="105410" y="520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428999" y="5120639"/>
              <a:ext cx="1351280" cy="213360"/>
            </a:xfrm>
            <a:custGeom>
              <a:avLst/>
              <a:gdLst/>
              <a:ahLst/>
              <a:cxnLst/>
              <a:rect l="l" t="t" r="r" b="b"/>
              <a:pathLst>
                <a:path w="1351279" h="213360">
                  <a:moveTo>
                    <a:pt x="0" y="213360"/>
                  </a:moveTo>
                  <a:lnTo>
                    <a:pt x="1351279" y="0"/>
                  </a:lnTo>
                </a:path>
              </a:pathLst>
            </a:custGeom>
            <a:ln w="3429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765040" y="3757929"/>
              <a:ext cx="416559" cy="1414780"/>
            </a:xfrm>
            <a:custGeom>
              <a:avLst/>
              <a:gdLst/>
              <a:ahLst/>
              <a:cxnLst/>
              <a:rect l="l" t="t" r="r" b="b"/>
              <a:pathLst>
                <a:path w="416560" h="1414779">
                  <a:moveTo>
                    <a:pt x="111760" y="1347470"/>
                  </a:moveTo>
                  <a:lnTo>
                    <a:pt x="0" y="1311910"/>
                  </a:lnTo>
                  <a:lnTo>
                    <a:pt x="16510" y="1414780"/>
                  </a:lnTo>
                  <a:lnTo>
                    <a:pt x="111760" y="1347470"/>
                  </a:lnTo>
                  <a:close/>
                </a:path>
                <a:path w="416560" h="1414779">
                  <a:moveTo>
                    <a:pt x="416560" y="52070"/>
                  </a:moveTo>
                  <a:lnTo>
                    <a:pt x="311150" y="0"/>
                  </a:lnTo>
                  <a:lnTo>
                    <a:pt x="311150" y="104140"/>
                  </a:lnTo>
                  <a:lnTo>
                    <a:pt x="416560" y="520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Presentation </a:t>
            </a:r>
            <a:r>
              <a:rPr dirty="0"/>
              <a:t>for </a:t>
            </a:r>
            <a:r>
              <a:rPr spc="-5" dirty="0"/>
              <a:t>grades IV </a:t>
            </a:r>
            <a:r>
              <a:rPr dirty="0"/>
              <a:t>&amp;</a:t>
            </a:r>
            <a:r>
              <a:rPr spc="-60" dirty="0"/>
              <a:t> </a:t>
            </a:r>
            <a:r>
              <a:rPr dirty="0"/>
              <a:t>V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7</a:t>
            </a:fld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0339" y="516890"/>
            <a:ext cx="242443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Longitudes</a:t>
            </a:r>
          </a:p>
        </p:txBody>
      </p:sp>
      <p:sp>
        <p:nvSpPr>
          <p:cNvPr id="3" name="object 3"/>
          <p:cNvSpPr/>
          <p:nvPr/>
        </p:nvSpPr>
        <p:spPr>
          <a:xfrm>
            <a:off x="1333500" y="2286000"/>
            <a:ext cx="2857500" cy="2800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471670" y="1713229"/>
            <a:ext cx="3554729" cy="434340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8100" marR="30480">
              <a:lnSpc>
                <a:spcPct val="79900"/>
              </a:lnSpc>
              <a:spcBef>
                <a:spcPts val="675"/>
              </a:spcBef>
            </a:pPr>
            <a:r>
              <a:rPr sz="3225" spc="75" baseline="7751" dirty="0">
                <a:solidFill>
                  <a:srgbClr val="B1B1B1"/>
                </a:solidFill>
                <a:latin typeface="Symbol"/>
                <a:cs typeface="Symbol"/>
              </a:rPr>
              <a:t></a:t>
            </a:r>
            <a:r>
              <a:rPr sz="2400" spc="50" dirty="0">
                <a:latin typeface="Arial"/>
                <a:cs typeface="Arial"/>
              </a:rPr>
              <a:t>Imaginary </a:t>
            </a:r>
            <a:r>
              <a:rPr sz="2400" spc="-10" dirty="0">
                <a:latin typeface="Arial"/>
                <a:cs typeface="Arial"/>
              </a:rPr>
              <a:t>lines </a:t>
            </a:r>
            <a:r>
              <a:rPr sz="2400" spc="-5" dirty="0">
                <a:latin typeface="Arial"/>
                <a:cs typeface="Arial"/>
              </a:rPr>
              <a:t>run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from  the North </a:t>
            </a:r>
            <a:r>
              <a:rPr sz="2400" spc="-10" dirty="0">
                <a:latin typeface="Arial"/>
                <a:cs typeface="Arial"/>
              </a:rPr>
              <a:t>Pole </a:t>
            </a:r>
            <a:r>
              <a:rPr sz="2400" dirty="0">
                <a:latin typeface="Arial"/>
                <a:cs typeface="Arial"/>
              </a:rPr>
              <a:t>to the  </a:t>
            </a:r>
            <a:r>
              <a:rPr sz="2400" spc="-5" dirty="0">
                <a:latin typeface="Arial"/>
                <a:cs typeface="Arial"/>
              </a:rPr>
              <a:t>South </a:t>
            </a:r>
            <a:r>
              <a:rPr sz="2400" spc="-10" dirty="0">
                <a:latin typeface="Arial"/>
                <a:cs typeface="Arial"/>
              </a:rPr>
              <a:t>Pole. </a:t>
            </a:r>
            <a:r>
              <a:rPr sz="2400" spc="-5" dirty="0">
                <a:latin typeface="Arial"/>
                <a:cs typeface="Arial"/>
              </a:rPr>
              <a:t>These are  called 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Longitudes </a:t>
            </a:r>
            <a:r>
              <a:rPr sz="2400" spc="-5" dirty="0">
                <a:latin typeface="Arial"/>
                <a:cs typeface="Arial"/>
              </a:rPr>
              <a:t>or 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Meridians</a:t>
            </a:r>
            <a:endParaRPr sz="2400">
              <a:latin typeface="Arial"/>
              <a:cs typeface="Arial"/>
            </a:endParaRPr>
          </a:p>
          <a:p>
            <a:pPr marL="38100" marR="140970">
              <a:lnSpc>
                <a:spcPct val="79900"/>
              </a:lnSpc>
              <a:spcBef>
                <a:spcPts val="600"/>
              </a:spcBef>
            </a:pPr>
            <a:r>
              <a:rPr sz="3225" spc="187" baseline="7751" dirty="0">
                <a:solidFill>
                  <a:srgbClr val="B1B1B1"/>
                </a:solidFill>
                <a:latin typeface="Symbol"/>
                <a:cs typeface="Symbol"/>
              </a:rPr>
              <a:t></a:t>
            </a:r>
            <a:r>
              <a:rPr sz="2400" spc="125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imaginary line that  </a:t>
            </a:r>
            <a:r>
              <a:rPr sz="2400" spc="-10" dirty="0">
                <a:latin typeface="Arial"/>
                <a:cs typeface="Arial"/>
              </a:rPr>
              <a:t>divides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earth into </a:t>
            </a:r>
            <a:r>
              <a:rPr sz="2400" dirty="0">
                <a:latin typeface="Arial"/>
                <a:cs typeface="Arial"/>
              </a:rPr>
              <a:t>two  </a:t>
            </a:r>
            <a:r>
              <a:rPr sz="2400" spc="-10" dirty="0">
                <a:latin typeface="Arial"/>
                <a:cs typeface="Arial"/>
              </a:rPr>
              <a:t>equal halves- East and  </a:t>
            </a:r>
            <a:r>
              <a:rPr sz="2400" spc="-5" dirty="0">
                <a:latin typeface="Arial"/>
                <a:cs typeface="Arial"/>
              </a:rPr>
              <a:t>the West is called the  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Prime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Meridian</a:t>
            </a:r>
            <a:endParaRPr sz="2400">
              <a:latin typeface="Arial"/>
              <a:cs typeface="Arial"/>
            </a:endParaRPr>
          </a:p>
          <a:p>
            <a:pPr marL="38100" marR="276225">
              <a:lnSpc>
                <a:spcPct val="80000"/>
              </a:lnSpc>
              <a:spcBef>
                <a:spcPts val="595"/>
              </a:spcBef>
            </a:pPr>
            <a:r>
              <a:rPr sz="3225" spc="187" baseline="7751" dirty="0">
                <a:solidFill>
                  <a:srgbClr val="B1B1B1"/>
                </a:solidFill>
                <a:latin typeface="Symbol"/>
                <a:cs typeface="Symbol"/>
              </a:rPr>
              <a:t></a:t>
            </a:r>
            <a:r>
              <a:rPr sz="2400" spc="12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prime </a:t>
            </a:r>
            <a:r>
              <a:rPr sz="2400" spc="-5" dirty="0">
                <a:latin typeface="Arial"/>
                <a:cs typeface="Arial"/>
              </a:rPr>
              <a:t>meridian  passes through  Greenwich and is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called  the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Greenwich</a:t>
            </a:r>
            <a:r>
              <a:rPr sz="2400" spc="-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Meridian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Presentation </a:t>
            </a:r>
            <a:r>
              <a:rPr dirty="0"/>
              <a:t>for </a:t>
            </a:r>
            <a:r>
              <a:rPr spc="-5" dirty="0"/>
              <a:t>grades IV </a:t>
            </a:r>
            <a:r>
              <a:rPr dirty="0"/>
              <a:t>&amp;</a:t>
            </a:r>
            <a:r>
              <a:rPr spc="-60" dirty="0"/>
              <a:t> </a:t>
            </a:r>
            <a:r>
              <a:rPr dirty="0"/>
              <a:t>V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8</a:t>
            </a:fld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139" y="516890"/>
            <a:ext cx="185928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R</a:t>
            </a:r>
            <a:r>
              <a:rPr dirty="0"/>
              <a:t>o</a:t>
            </a:r>
            <a:r>
              <a:rPr spc="-10" dirty="0"/>
              <a:t>t</a:t>
            </a:r>
            <a:r>
              <a:rPr spc="-5" dirty="0"/>
              <a:t>a</a:t>
            </a:r>
            <a:r>
              <a:rPr dirty="0"/>
              <a:t>t</a:t>
            </a:r>
            <a:r>
              <a:rPr spc="-10" dirty="0"/>
              <a:t>i</a:t>
            </a:r>
            <a:r>
              <a:rPr dirty="0"/>
              <a:t>on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838200" y="1828800"/>
            <a:ext cx="4114800" cy="4500880"/>
            <a:chOff x="838200" y="1828800"/>
            <a:chExt cx="4114800" cy="4500880"/>
          </a:xfrm>
        </p:grpSpPr>
        <p:sp>
          <p:nvSpPr>
            <p:cNvPr id="4" name="object 4"/>
            <p:cNvSpPr/>
            <p:nvPr/>
          </p:nvSpPr>
          <p:spPr>
            <a:xfrm>
              <a:off x="838200" y="1828800"/>
              <a:ext cx="4114800" cy="43434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19200" y="5257800"/>
              <a:ext cx="3435350" cy="1066800"/>
            </a:xfrm>
            <a:custGeom>
              <a:avLst/>
              <a:gdLst/>
              <a:ahLst/>
              <a:cxnLst/>
              <a:rect l="l" t="t" r="r" b="b"/>
              <a:pathLst>
                <a:path w="3435350" h="1066800">
                  <a:moveTo>
                    <a:pt x="701039" y="0"/>
                  </a:moveTo>
                  <a:lnTo>
                    <a:pt x="0" y="0"/>
                  </a:lnTo>
                  <a:lnTo>
                    <a:pt x="2540" y="55880"/>
                  </a:lnTo>
                  <a:lnTo>
                    <a:pt x="6350" y="111759"/>
                  </a:lnTo>
                  <a:lnTo>
                    <a:pt x="15240" y="166369"/>
                  </a:lnTo>
                  <a:lnTo>
                    <a:pt x="26669" y="220980"/>
                  </a:lnTo>
                  <a:lnTo>
                    <a:pt x="41909" y="275590"/>
                  </a:lnTo>
                  <a:lnTo>
                    <a:pt x="59690" y="328930"/>
                  </a:lnTo>
                  <a:lnTo>
                    <a:pt x="81280" y="382269"/>
                  </a:lnTo>
                  <a:lnTo>
                    <a:pt x="106680" y="434340"/>
                  </a:lnTo>
                  <a:lnTo>
                    <a:pt x="133350" y="483869"/>
                  </a:lnTo>
                  <a:lnTo>
                    <a:pt x="163830" y="533400"/>
                  </a:lnTo>
                  <a:lnTo>
                    <a:pt x="198119" y="580390"/>
                  </a:lnTo>
                  <a:lnTo>
                    <a:pt x="234950" y="627380"/>
                  </a:lnTo>
                  <a:lnTo>
                    <a:pt x="273050" y="670560"/>
                  </a:lnTo>
                  <a:lnTo>
                    <a:pt x="314959" y="713740"/>
                  </a:lnTo>
                  <a:lnTo>
                    <a:pt x="359409" y="754380"/>
                  </a:lnTo>
                  <a:lnTo>
                    <a:pt x="406400" y="792480"/>
                  </a:lnTo>
                  <a:lnTo>
                    <a:pt x="454660" y="829310"/>
                  </a:lnTo>
                  <a:lnTo>
                    <a:pt x="505460" y="862330"/>
                  </a:lnTo>
                  <a:lnTo>
                    <a:pt x="558800" y="894080"/>
                  </a:lnTo>
                  <a:lnTo>
                    <a:pt x="613410" y="923290"/>
                  </a:lnTo>
                  <a:lnTo>
                    <a:pt x="669289" y="949960"/>
                  </a:lnTo>
                  <a:lnTo>
                    <a:pt x="727710" y="974090"/>
                  </a:lnTo>
                  <a:lnTo>
                    <a:pt x="787400" y="995680"/>
                  </a:lnTo>
                  <a:lnTo>
                    <a:pt x="847089" y="1014730"/>
                  </a:lnTo>
                  <a:lnTo>
                    <a:pt x="909319" y="1029969"/>
                  </a:lnTo>
                  <a:lnTo>
                    <a:pt x="971550" y="1042669"/>
                  </a:lnTo>
                  <a:lnTo>
                    <a:pt x="1035050" y="1054100"/>
                  </a:lnTo>
                  <a:lnTo>
                    <a:pt x="1098550" y="1060450"/>
                  </a:lnTo>
                  <a:lnTo>
                    <a:pt x="1162050" y="1065530"/>
                  </a:lnTo>
                  <a:lnTo>
                    <a:pt x="1226820" y="1066800"/>
                  </a:lnTo>
                  <a:lnTo>
                    <a:pt x="1927860" y="1066800"/>
                  </a:lnTo>
                  <a:lnTo>
                    <a:pt x="1991360" y="1065530"/>
                  </a:lnTo>
                  <a:lnTo>
                    <a:pt x="2053589" y="1060450"/>
                  </a:lnTo>
                  <a:lnTo>
                    <a:pt x="2117090" y="1054100"/>
                  </a:lnTo>
                  <a:lnTo>
                    <a:pt x="2179320" y="1043940"/>
                  </a:lnTo>
                  <a:lnTo>
                    <a:pt x="2234184" y="1032510"/>
                  </a:lnTo>
                  <a:lnTo>
                    <a:pt x="1535430" y="1032510"/>
                  </a:lnTo>
                  <a:lnTo>
                    <a:pt x="1576518" y="1021827"/>
                  </a:lnTo>
                  <a:lnTo>
                    <a:pt x="1496060" y="998219"/>
                  </a:lnTo>
                  <a:lnTo>
                    <a:pt x="1436370" y="977900"/>
                  </a:lnTo>
                  <a:lnTo>
                    <a:pt x="1377950" y="953769"/>
                  </a:lnTo>
                  <a:lnTo>
                    <a:pt x="1320800" y="927100"/>
                  </a:lnTo>
                  <a:lnTo>
                    <a:pt x="1266189" y="897890"/>
                  </a:lnTo>
                  <a:lnTo>
                    <a:pt x="1212850" y="866140"/>
                  </a:lnTo>
                  <a:lnTo>
                    <a:pt x="1160780" y="833119"/>
                  </a:lnTo>
                  <a:lnTo>
                    <a:pt x="1111250" y="796290"/>
                  </a:lnTo>
                  <a:lnTo>
                    <a:pt x="1064260" y="758190"/>
                  </a:lnTo>
                  <a:lnTo>
                    <a:pt x="1019810" y="717550"/>
                  </a:lnTo>
                  <a:lnTo>
                    <a:pt x="977900" y="674369"/>
                  </a:lnTo>
                  <a:lnTo>
                    <a:pt x="938530" y="629919"/>
                  </a:lnTo>
                  <a:lnTo>
                    <a:pt x="901700" y="584200"/>
                  </a:lnTo>
                  <a:lnTo>
                    <a:pt x="867410" y="535940"/>
                  </a:lnTo>
                  <a:lnTo>
                    <a:pt x="836930" y="486409"/>
                  </a:lnTo>
                  <a:lnTo>
                    <a:pt x="807719" y="436880"/>
                  </a:lnTo>
                  <a:lnTo>
                    <a:pt x="783589" y="383540"/>
                  </a:lnTo>
                  <a:lnTo>
                    <a:pt x="762000" y="331469"/>
                  </a:lnTo>
                  <a:lnTo>
                    <a:pt x="742950" y="278130"/>
                  </a:lnTo>
                  <a:lnTo>
                    <a:pt x="727710" y="222250"/>
                  </a:lnTo>
                  <a:lnTo>
                    <a:pt x="716280" y="167640"/>
                  </a:lnTo>
                  <a:lnTo>
                    <a:pt x="707389" y="111759"/>
                  </a:lnTo>
                  <a:lnTo>
                    <a:pt x="702310" y="55880"/>
                  </a:lnTo>
                  <a:lnTo>
                    <a:pt x="701039" y="0"/>
                  </a:lnTo>
                  <a:close/>
                </a:path>
                <a:path w="3435350" h="1066800">
                  <a:moveTo>
                    <a:pt x="2804160" y="0"/>
                  </a:moveTo>
                  <a:lnTo>
                    <a:pt x="2033270" y="355600"/>
                  </a:lnTo>
                  <a:lnTo>
                    <a:pt x="2362200" y="401319"/>
                  </a:lnTo>
                  <a:lnTo>
                    <a:pt x="2335529" y="454659"/>
                  </a:lnTo>
                  <a:lnTo>
                    <a:pt x="2305050" y="506730"/>
                  </a:lnTo>
                  <a:lnTo>
                    <a:pt x="2272029" y="557530"/>
                  </a:lnTo>
                  <a:lnTo>
                    <a:pt x="2235200" y="607060"/>
                  </a:lnTo>
                  <a:lnTo>
                    <a:pt x="2195829" y="654050"/>
                  </a:lnTo>
                  <a:lnTo>
                    <a:pt x="2152650" y="698500"/>
                  </a:lnTo>
                  <a:lnTo>
                    <a:pt x="2106929" y="741680"/>
                  </a:lnTo>
                  <a:lnTo>
                    <a:pt x="2059939" y="782319"/>
                  </a:lnTo>
                  <a:lnTo>
                    <a:pt x="2009139" y="821690"/>
                  </a:lnTo>
                  <a:lnTo>
                    <a:pt x="1955800" y="857250"/>
                  </a:lnTo>
                  <a:lnTo>
                    <a:pt x="1901189" y="890269"/>
                  </a:lnTo>
                  <a:lnTo>
                    <a:pt x="1844039" y="922019"/>
                  </a:lnTo>
                  <a:lnTo>
                    <a:pt x="1785620" y="949960"/>
                  </a:lnTo>
                  <a:lnTo>
                    <a:pt x="1724660" y="975360"/>
                  </a:lnTo>
                  <a:lnTo>
                    <a:pt x="1662430" y="996950"/>
                  </a:lnTo>
                  <a:lnTo>
                    <a:pt x="1598930" y="1016000"/>
                  </a:lnTo>
                  <a:lnTo>
                    <a:pt x="1576518" y="1021827"/>
                  </a:lnTo>
                  <a:lnTo>
                    <a:pt x="1619250" y="1032510"/>
                  </a:lnTo>
                  <a:lnTo>
                    <a:pt x="2234184" y="1032510"/>
                  </a:lnTo>
                  <a:lnTo>
                    <a:pt x="2240279" y="1031240"/>
                  </a:lnTo>
                  <a:lnTo>
                    <a:pt x="2301240" y="1016000"/>
                  </a:lnTo>
                  <a:lnTo>
                    <a:pt x="2360929" y="998219"/>
                  </a:lnTo>
                  <a:lnTo>
                    <a:pt x="2419350" y="977900"/>
                  </a:lnTo>
                  <a:lnTo>
                    <a:pt x="2476500" y="953769"/>
                  </a:lnTo>
                  <a:lnTo>
                    <a:pt x="2532379" y="928369"/>
                  </a:lnTo>
                  <a:lnTo>
                    <a:pt x="2586990" y="900430"/>
                  </a:lnTo>
                  <a:lnTo>
                    <a:pt x="2639060" y="869950"/>
                  </a:lnTo>
                  <a:lnTo>
                    <a:pt x="2689860" y="835660"/>
                  </a:lnTo>
                  <a:lnTo>
                    <a:pt x="2738120" y="801370"/>
                  </a:lnTo>
                  <a:lnTo>
                    <a:pt x="2783840" y="764540"/>
                  </a:lnTo>
                  <a:lnTo>
                    <a:pt x="2828290" y="723900"/>
                  </a:lnTo>
                  <a:lnTo>
                    <a:pt x="2870200" y="683260"/>
                  </a:lnTo>
                  <a:lnTo>
                    <a:pt x="2909570" y="640080"/>
                  </a:lnTo>
                  <a:lnTo>
                    <a:pt x="2946400" y="595630"/>
                  </a:lnTo>
                  <a:lnTo>
                    <a:pt x="2979420" y="548640"/>
                  </a:lnTo>
                  <a:lnTo>
                    <a:pt x="3011170" y="501650"/>
                  </a:lnTo>
                  <a:lnTo>
                    <a:pt x="3039110" y="452119"/>
                  </a:lnTo>
                  <a:lnTo>
                    <a:pt x="3064510" y="401319"/>
                  </a:lnTo>
                  <a:lnTo>
                    <a:pt x="3435350" y="355600"/>
                  </a:lnTo>
                  <a:lnTo>
                    <a:pt x="2804160" y="0"/>
                  </a:lnTo>
                  <a:close/>
                </a:path>
              </a:pathLst>
            </a:custGeom>
            <a:solidFill>
              <a:srgbClr val="CC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219200" y="5257800"/>
              <a:ext cx="3505200" cy="1066800"/>
            </a:xfrm>
            <a:custGeom>
              <a:avLst/>
              <a:gdLst/>
              <a:ahLst/>
              <a:cxnLst/>
              <a:rect l="l" t="t" r="r" b="b"/>
              <a:pathLst>
                <a:path w="3505200" h="1066800">
                  <a:moveTo>
                    <a:pt x="0" y="0"/>
                  </a:moveTo>
                  <a:lnTo>
                    <a:pt x="2540" y="55880"/>
                  </a:lnTo>
                  <a:lnTo>
                    <a:pt x="6350" y="111759"/>
                  </a:lnTo>
                  <a:lnTo>
                    <a:pt x="15240" y="166369"/>
                  </a:lnTo>
                  <a:lnTo>
                    <a:pt x="26669" y="220980"/>
                  </a:lnTo>
                  <a:lnTo>
                    <a:pt x="41909" y="275590"/>
                  </a:lnTo>
                  <a:lnTo>
                    <a:pt x="59690" y="328930"/>
                  </a:lnTo>
                  <a:lnTo>
                    <a:pt x="81280" y="382269"/>
                  </a:lnTo>
                  <a:lnTo>
                    <a:pt x="106680" y="434340"/>
                  </a:lnTo>
                  <a:lnTo>
                    <a:pt x="133350" y="483869"/>
                  </a:lnTo>
                  <a:lnTo>
                    <a:pt x="163830" y="533400"/>
                  </a:lnTo>
                  <a:lnTo>
                    <a:pt x="198119" y="580390"/>
                  </a:lnTo>
                  <a:lnTo>
                    <a:pt x="234950" y="627380"/>
                  </a:lnTo>
                  <a:lnTo>
                    <a:pt x="273050" y="670560"/>
                  </a:lnTo>
                  <a:lnTo>
                    <a:pt x="314959" y="713740"/>
                  </a:lnTo>
                  <a:lnTo>
                    <a:pt x="359409" y="754380"/>
                  </a:lnTo>
                  <a:lnTo>
                    <a:pt x="406400" y="792480"/>
                  </a:lnTo>
                  <a:lnTo>
                    <a:pt x="454660" y="829310"/>
                  </a:lnTo>
                  <a:lnTo>
                    <a:pt x="505460" y="862330"/>
                  </a:lnTo>
                  <a:lnTo>
                    <a:pt x="558800" y="894080"/>
                  </a:lnTo>
                  <a:lnTo>
                    <a:pt x="613410" y="923290"/>
                  </a:lnTo>
                  <a:lnTo>
                    <a:pt x="669289" y="949960"/>
                  </a:lnTo>
                  <a:lnTo>
                    <a:pt x="727710" y="974090"/>
                  </a:lnTo>
                  <a:lnTo>
                    <a:pt x="787400" y="995680"/>
                  </a:lnTo>
                  <a:lnTo>
                    <a:pt x="847089" y="1014730"/>
                  </a:lnTo>
                  <a:lnTo>
                    <a:pt x="909319" y="1029969"/>
                  </a:lnTo>
                  <a:lnTo>
                    <a:pt x="971550" y="1042669"/>
                  </a:lnTo>
                  <a:lnTo>
                    <a:pt x="1035050" y="1054100"/>
                  </a:lnTo>
                  <a:lnTo>
                    <a:pt x="1098550" y="1060450"/>
                  </a:lnTo>
                  <a:lnTo>
                    <a:pt x="1162050" y="1065530"/>
                  </a:lnTo>
                  <a:lnTo>
                    <a:pt x="1226820" y="1066800"/>
                  </a:lnTo>
                  <a:lnTo>
                    <a:pt x="1927860" y="1066800"/>
                  </a:lnTo>
                  <a:lnTo>
                    <a:pt x="1991360" y="1065530"/>
                  </a:lnTo>
                  <a:lnTo>
                    <a:pt x="2053589" y="1060450"/>
                  </a:lnTo>
                  <a:lnTo>
                    <a:pt x="2117090" y="1054100"/>
                  </a:lnTo>
                  <a:lnTo>
                    <a:pt x="2179320" y="1043940"/>
                  </a:lnTo>
                  <a:lnTo>
                    <a:pt x="2240279" y="1031240"/>
                  </a:lnTo>
                  <a:lnTo>
                    <a:pt x="2301240" y="1016000"/>
                  </a:lnTo>
                  <a:lnTo>
                    <a:pt x="2360929" y="998219"/>
                  </a:lnTo>
                  <a:lnTo>
                    <a:pt x="2419350" y="977900"/>
                  </a:lnTo>
                  <a:lnTo>
                    <a:pt x="2476500" y="953769"/>
                  </a:lnTo>
                  <a:lnTo>
                    <a:pt x="2532379" y="928369"/>
                  </a:lnTo>
                  <a:lnTo>
                    <a:pt x="2586990" y="900430"/>
                  </a:lnTo>
                  <a:lnTo>
                    <a:pt x="2639060" y="869950"/>
                  </a:lnTo>
                  <a:lnTo>
                    <a:pt x="2689860" y="835660"/>
                  </a:lnTo>
                  <a:lnTo>
                    <a:pt x="2738120" y="801370"/>
                  </a:lnTo>
                  <a:lnTo>
                    <a:pt x="2783840" y="764540"/>
                  </a:lnTo>
                  <a:lnTo>
                    <a:pt x="2828290" y="723900"/>
                  </a:lnTo>
                  <a:lnTo>
                    <a:pt x="2870200" y="683260"/>
                  </a:lnTo>
                  <a:lnTo>
                    <a:pt x="2909570" y="640080"/>
                  </a:lnTo>
                  <a:lnTo>
                    <a:pt x="2946400" y="595630"/>
                  </a:lnTo>
                  <a:lnTo>
                    <a:pt x="2979420" y="548640"/>
                  </a:lnTo>
                  <a:lnTo>
                    <a:pt x="3011170" y="501650"/>
                  </a:lnTo>
                  <a:lnTo>
                    <a:pt x="3039110" y="452119"/>
                  </a:lnTo>
                  <a:lnTo>
                    <a:pt x="3064510" y="401319"/>
                  </a:lnTo>
                  <a:lnTo>
                    <a:pt x="3435350" y="355600"/>
                  </a:lnTo>
                  <a:lnTo>
                    <a:pt x="2804160" y="0"/>
                  </a:lnTo>
                  <a:lnTo>
                    <a:pt x="2033270" y="355600"/>
                  </a:lnTo>
                  <a:lnTo>
                    <a:pt x="2362200" y="401319"/>
                  </a:lnTo>
                  <a:lnTo>
                    <a:pt x="2335529" y="454659"/>
                  </a:lnTo>
                  <a:lnTo>
                    <a:pt x="2305050" y="506730"/>
                  </a:lnTo>
                  <a:lnTo>
                    <a:pt x="2272029" y="557530"/>
                  </a:lnTo>
                  <a:lnTo>
                    <a:pt x="2235200" y="607060"/>
                  </a:lnTo>
                  <a:lnTo>
                    <a:pt x="2195829" y="654050"/>
                  </a:lnTo>
                  <a:lnTo>
                    <a:pt x="2152650" y="698500"/>
                  </a:lnTo>
                  <a:lnTo>
                    <a:pt x="2106929" y="741680"/>
                  </a:lnTo>
                  <a:lnTo>
                    <a:pt x="2059939" y="782319"/>
                  </a:lnTo>
                  <a:lnTo>
                    <a:pt x="2009139" y="821690"/>
                  </a:lnTo>
                  <a:lnTo>
                    <a:pt x="1955800" y="857250"/>
                  </a:lnTo>
                  <a:lnTo>
                    <a:pt x="1901189" y="890269"/>
                  </a:lnTo>
                  <a:lnTo>
                    <a:pt x="1844039" y="922019"/>
                  </a:lnTo>
                  <a:lnTo>
                    <a:pt x="1785620" y="949960"/>
                  </a:lnTo>
                  <a:lnTo>
                    <a:pt x="1724660" y="975360"/>
                  </a:lnTo>
                  <a:lnTo>
                    <a:pt x="1662430" y="996950"/>
                  </a:lnTo>
                  <a:lnTo>
                    <a:pt x="1598930" y="1016000"/>
                  </a:lnTo>
                  <a:lnTo>
                    <a:pt x="1535430" y="1032510"/>
                  </a:lnTo>
                  <a:lnTo>
                    <a:pt x="1619250" y="1032510"/>
                  </a:lnTo>
                  <a:lnTo>
                    <a:pt x="1558289" y="1017269"/>
                  </a:lnTo>
                  <a:lnTo>
                    <a:pt x="1496060" y="998219"/>
                  </a:lnTo>
                  <a:lnTo>
                    <a:pt x="1436370" y="977900"/>
                  </a:lnTo>
                  <a:lnTo>
                    <a:pt x="1377950" y="953769"/>
                  </a:lnTo>
                  <a:lnTo>
                    <a:pt x="1320800" y="927100"/>
                  </a:lnTo>
                  <a:lnTo>
                    <a:pt x="1266189" y="897890"/>
                  </a:lnTo>
                  <a:lnTo>
                    <a:pt x="1212850" y="866140"/>
                  </a:lnTo>
                  <a:lnTo>
                    <a:pt x="1160780" y="833119"/>
                  </a:lnTo>
                  <a:lnTo>
                    <a:pt x="1111250" y="796290"/>
                  </a:lnTo>
                  <a:lnTo>
                    <a:pt x="1064260" y="758190"/>
                  </a:lnTo>
                  <a:lnTo>
                    <a:pt x="1019810" y="717550"/>
                  </a:lnTo>
                  <a:lnTo>
                    <a:pt x="977900" y="674369"/>
                  </a:lnTo>
                  <a:lnTo>
                    <a:pt x="938530" y="629919"/>
                  </a:lnTo>
                  <a:lnTo>
                    <a:pt x="901700" y="584200"/>
                  </a:lnTo>
                  <a:lnTo>
                    <a:pt x="867410" y="535940"/>
                  </a:lnTo>
                  <a:lnTo>
                    <a:pt x="836930" y="486409"/>
                  </a:lnTo>
                  <a:lnTo>
                    <a:pt x="807719" y="436880"/>
                  </a:lnTo>
                  <a:lnTo>
                    <a:pt x="783589" y="383540"/>
                  </a:lnTo>
                  <a:lnTo>
                    <a:pt x="762000" y="331469"/>
                  </a:lnTo>
                  <a:lnTo>
                    <a:pt x="742950" y="278130"/>
                  </a:lnTo>
                  <a:lnTo>
                    <a:pt x="727710" y="222250"/>
                  </a:lnTo>
                  <a:lnTo>
                    <a:pt x="716280" y="167640"/>
                  </a:lnTo>
                  <a:lnTo>
                    <a:pt x="707389" y="111759"/>
                  </a:lnTo>
                  <a:lnTo>
                    <a:pt x="702310" y="55880"/>
                  </a:lnTo>
                  <a:lnTo>
                    <a:pt x="701039" y="0"/>
                  </a:lnTo>
                  <a:lnTo>
                    <a:pt x="0" y="0"/>
                  </a:lnTo>
                  <a:close/>
                </a:path>
                <a:path w="3505200" h="1066800">
                  <a:moveTo>
                    <a:pt x="0" y="0"/>
                  </a:moveTo>
                  <a:lnTo>
                    <a:pt x="0" y="0"/>
                  </a:lnTo>
                </a:path>
                <a:path w="3505200" h="1066800">
                  <a:moveTo>
                    <a:pt x="3505200" y="1066800"/>
                  </a:moveTo>
                  <a:lnTo>
                    <a:pt x="3505200" y="1066800"/>
                  </a:lnTo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219200" y="5257800"/>
              <a:ext cx="1907539" cy="1066800"/>
            </a:xfrm>
            <a:custGeom>
              <a:avLst/>
              <a:gdLst/>
              <a:ahLst/>
              <a:cxnLst/>
              <a:rect l="l" t="t" r="r" b="b"/>
              <a:pathLst>
                <a:path w="1907539" h="1066800">
                  <a:moveTo>
                    <a:pt x="701039" y="0"/>
                  </a:moveTo>
                  <a:lnTo>
                    <a:pt x="0" y="0"/>
                  </a:lnTo>
                  <a:lnTo>
                    <a:pt x="2540" y="55880"/>
                  </a:lnTo>
                  <a:lnTo>
                    <a:pt x="6350" y="111759"/>
                  </a:lnTo>
                  <a:lnTo>
                    <a:pt x="15240" y="166369"/>
                  </a:lnTo>
                  <a:lnTo>
                    <a:pt x="26669" y="220980"/>
                  </a:lnTo>
                  <a:lnTo>
                    <a:pt x="41909" y="275590"/>
                  </a:lnTo>
                  <a:lnTo>
                    <a:pt x="59690" y="328930"/>
                  </a:lnTo>
                  <a:lnTo>
                    <a:pt x="81280" y="382269"/>
                  </a:lnTo>
                  <a:lnTo>
                    <a:pt x="106680" y="434340"/>
                  </a:lnTo>
                  <a:lnTo>
                    <a:pt x="133350" y="483869"/>
                  </a:lnTo>
                  <a:lnTo>
                    <a:pt x="163830" y="533400"/>
                  </a:lnTo>
                  <a:lnTo>
                    <a:pt x="198119" y="580390"/>
                  </a:lnTo>
                  <a:lnTo>
                    <a:pt x="234950" y="627380"/>
                  </a:lnTo>
                  <a:lnTo>
                    <a:pt x="273050" y="670560"/>
                  </a:lnTo>
                  <a:lnTo>
                    <a:pt x="314959" y="713740"/>
                  </a:lnTo>
                  <a:lnTo>
                    <a:pt x="359409" y="754380"/>
                  </a:lnTo>
                  <a:lnTo>
                    <a:pt x="406400" y="792480"/>
                  </a:lnTo>
                  <a:lnTo>
                    <a:pt x="454660" y="829310"/>
                  </a:lnTo>
                  <a:lnTo>
                    <a:pt x="505460" y="862330"/>
                  </a:lnTo>
                  <a:lnTo>
                    <a:pt x="558800" y="894080"/>
                  </a:lnTo>
                  <a:lnTo>
                    <a:pt x="613410" y="923290"/>
                  </a:lnTo>
                  <a:lnTo>
                    <a:pt x="669289" y="949960"/>
                  </a:lnTo>
                  <a:lnTo>
                    <a:pt x="727710" y="974090"/>
                  </a:lnTo>
                  <a:lnTo>
                    <a:pt x="787400" y="995680"/>
                  </a:lnTo>
                  <a:lnTo>
                    <a:pt x="847089" y="1014730"/>
                  </a:lnTo>
                  <a:lnTo>
                    <a:pt x="909319" y="1029969"/>
                  </a:lnTo>
                  <a:lnTo>
                    <a:pt x="971550" y="1042669"/>
                  </a:lnTo>
                  <a:lnTo>
                    <a:pt x="1035050" y="1054100"/>
                  </a:lnTo>
                  <a:lnTo>
                    <a:pt x="1098550" y="1060450"/>
                  </a:lnTo>
                  <a:lnTo>
                    <a:pt x="1162050" y="1065530"/>
                  </a:lnTo>
                  <a:lnTo>
                    <a:pt x="1226820" y="1066800"/>
                  </a:lnTo>
                  <a:lnTo>
                    <a:pt x="1907539" y="1066800"/>
                  </a:lnTo>
                  <a:lnTo>
                    <a:pt x="1885950" y="1065530"/>
                  </a:lnTo>
                  <a:lnTo>
                    <a:pt x="1865630" y="1065530"/>
                  </a:lnTo>
                  <a:lnTo>
                    <a:pt x="1803400" y="1061720"/>
                  </a:lnTo>
                  <a:lnTo>
                    <a:pt x="1720850" y="1051560"/>
                  </a:lnTo>
                  <a:lnTo>
                    <a:pt x="1700530" y="1047750"/>
                  </a:lnTo>
                  <a:lnTo>
                    <a:pt x="1680210" y="1045210"/>
                  </a:lnTo>
                  <a:lnTo>
                    <a:pt x="1659889" y="1041400"/>
                  </a:lnTo>
                  <a:lnTo>
                    <a:pt x="1639570" y="1036319"/>
                  </a:lnTo>
                  <a:lnTo>
                    <a:pt x="1619250" y="1032510"/>
                  </a:lnTo>
                  <a:lnTo>
                    <a:pt x="1558289" y="1017269"/>
                  </a:lnTo>
                  <a:lnTo>
                    <a:pt x="1496060" y="998219"/>
                  </a:lnTo>
                  <a:lnTo>
                    <a:pt x="1436370" y="977900"/>
                  </a:lnTo>
                  <a:lnTo>
                    <a:pt x="1377950" y="953769"/>
                  </a:lnTo>
                  <a:lnTo>
                    <a:pt x="1320800" y="927100"/>
                  </a:lnTo>
                  <a:lnTo>
                    <a:pt x="1266189" y="897890"/>
                  </a:lnTo>
                  <a:lnTo>
                    <a:pt x="1212850" y="866140"/>
                  </a:lnTo>
                  <a:lnTo>
                    <a:pt x="1160780" y="833119"/>
                  </a:lnTo>
                  <a:lnTo>
                    <a:pt x="1111250" y="796290"/>
                  </a:lnTo>
                  <a:lnTo>
                    <a:pt x="1064260" y="758190"/>
                  </a:lnTo>
                  <a:lnTo>
                    <a:pt x="1019810" y="717550"/>
                  </a:lnTo>
                  <a:lnTo>
                    <a:pt x="977900" y="674369"/>
                  </a:lnTo>
                  <a:lnTo>
                    <a:pt x="938530" y="629919"/>
                  </a:lnTo>
                  <a:lnTo>
                    <a:pt x="901700" y="584200"/>
                  </a:lnTo>
                  <a:lnTo>
                    <a:pt x="867410" y="535940"/>
                  </a:lnTo>
                  <a:lnTo>
                    <a:pt x="836930" y="486409"/>
                  </a:lnTo>
                  <a:lnTo>
                    <a:pt x="807719" y="436880"/>
                  </a:lnTo>
                  <a:lnTo>
                    <a:pt x="783589" y="383540"/>
                  </a:lnTo>
                  <a:lnTo>
                    <a:pt x="762000" y="331469"/>
                  </a:lnTo>
                  <a:lnTo>
                    <a:pt x="742950" y="278130"/>
                  </a:lnTo>
                  <a:lnTo>
                    <a:pt x="727710" y="222250"/>
                  </a:lnTo>
                  <a:lnTo>
                    <a:pt x="716280" y="167640"/>
                  </a:lnTo>
                  <a:lnTo>
                    <a:pt x="707389" y="111759"/>
                  </a:lnTo>
                  <a:lnTo>
                    <a:pt x="702310" y="55880"/>
                  </a:lnTo>
                  <a:lnTo>
                    <a:pt x="701039" y="0"/>
                  </a:lnTo>
                  <a:close/>
                </a:path>
              </a:pathLst>
            </a:custGeom>
            <a:solidFill>
              <a:srgbClr val="8E8E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19200" y="5257800"/>
              <a:ext cx="3505200" cy="1066800"/>
            </a:xfrm>
            <a:custGeom>
              <a:avLst/>
              <a:gdLst/>
              <a:ahLst/>
              <a:cxnLst/>
              <a:rect l="l" t="t" r="r" b="b"/>
              <a:pathLst>
                <a:path w="3505200" h="1066800">
                  <a:moveTo>
                    <a:pt x="0" y="0"/>
                  </a:moveTo>
                  <a:lnTo>
                    <a:pt x="2540" y="55880"/>
                  </a:lnTo>
                  <a:lnTo>
                    <a:pt x="6350" y="111759"/>
                  </a:lnTo>
                  <a:lnTo>
                    <a:pt x="15240" y="166369"/>
                  </a:lnTo>
                  <a:lnTo>
                    <a:pt x="26669" y="220980"/>
                  </a:lnTo>
                  <a:lnTo>
                    <a:pt x="41909" y="275590"/>
                  </a:lnTo>
                  <a:lnTo>
                    <a:pt x="59690" y="328930"/>
                  </a:lnTo>
                  <a:lnTo>
                    <a:pt x="81280" y="382269"/>
                  </a:lnTo>
                  <a:lnTo>
                    <a:pt x="106680" y="434340"/>
                  </a:lnTo>
                  <a:lnTo>
                    <a:pt x="133350" y="483869"/>
                  </a:lnTo>
                  <a:lnTo>
                    <a:pt x="163830" y="533400"/>
                  </a:lnTo>
                  <a:lnTo>
                    <a:pt x="198119" y="580390"/>
                  </a:lnTo>
                  <a:lnTo>
                    <a:pt x="234950" y="627380"/>
                  </a:lnTo>
                  <a:lnTo>
                    <a:pt x="273050" y="670560"/>
                  </a:lnTo>
                  <a:lnTo>
                    <a:pt x="314959" y="713740"/>
                  </a:lnTo>
                  <a:lnTo>
                    <a:pt x="359409" y="754380"/>
                  </a:lnTo>
                  <a:lnTo>
                    <a:pt x="406400" y="792480"/>
                  </a:lnTo>
                  <a:lnTo>
                    <a:pt x="454660" y="829310"/>
                  </a:lnTo>
                  <a:lnTo>
                    <a:pt x="505460" y="862330"/>
                  </a:lnTo>
                  <a:lnTo>
                    <a:pt x="558800" y="894080"/>
                  </a:lnTo>
                  <a:lnTo>
                    <a:pt x="613410" y="923290"/>
                  </a:lnTo>
                  <a:lnTo>
                    <a:pt x="669289" y="949960"/>
                  </a:lnTo>
                  <a:lnTo>
                    <a:pt x="727710" y="974090"/>
                  </a:lnTo>
                  <a:lnTo>
                    <a:pt x="787400" y="995680"/>
                  </a:lnTo>
                  <a:lnTo>
                    <a:pt x="847089" y="1014730"/>
                  </a:lnTo>
                  <a:lnTo>
                    <a:pt x="909319" y="1029969"/>
                  </a:lnTo>
                  <a:lnTo>
                    <a:pt x="971550" y="1042669"/>
                  </a:lnTo>
                  <a:lnTo>
                    <a:pt x="1035050" y="1054100"/>
                  </a:lnTo>
                  <a:lnTo>
                    <a:pt x="1098550" y="1060450"/>
                  </a:lnTo>
                  <a:lnTo>
                    <a:pt x="1162050" y="1065530"/>
                  </a:lnTo>
                  <a:lnTo>
                    <a:pt x="1226820" y="1066800"/>
                  </a:lnTo>
                  <a:lnTo>
                    <a:pt x="1927860" y="1066800"/>
                  </a:lnTo>
                  <a:lnTo>
                    <a:pt x="1907539" y="1066800"/>
                  </a:lnTo>
                  <a:lnTo>
                    <a:pt x="1885950" y="1065530"/>
                  </a:lnTo>
                  <a:lnTo>
                    <a:pt x="1865630" y="1065530"/>
                  </a:lnTo>
                  <a:lnTo>
                    <a:pt x="1845310" y="1064260"/>
                  </a:lnTo>
                  <a:lnTo>
                    <a:pt x="1823720" y="1062990"/>
                  </a:lnTo>
                  <a:lnTo>
                    <a:pt x="1803400" y="1061720"/>
                  </a:lnTo>
                  <a:lnTo>
                    <a:pt x="1783080" y="1059180"/>
                  </a:lnTo>
                  <a:lnTo>
                    <a:pt x="1762760" y="1056640"/>
                  </a:lnTo>
                  <a:lnTo>
                    <a:pt x="1741170" y="1054100"/>
                  </a:lnTo>
                  <a:lnTo>
                    <a:pt x="1720850" y="1051560"/>
                  </a:lnTo>
                  <a:lnTo>
                    <a:pt x="1700530" y="1047750"/>
                  </a:lnTo>
                  <a:lnTo>
                    <a:pt x="1680210" y="1045210"/>
                  </a:lnTo>
                  <a:lnTo>
                    <a:pt x="1659889" y="1041400"/>
                  </a:lnTo>
                  <a:lnTo>
                    <a:pt x="1639570" y="1036319"/>
                  </a:lnTo>
                  <a:lnTo>
                    <a:pt x="1619250" y="1032510"/>
                  </a:lnTo>
                  <a:lnTo>
                    <a:pt x="1558289" y="1017269"/>
                  </a:lnTo>
                  <a:lnTo>
                    <a:pt x="1496060" y="998219"/>
                  </a:lnTo>
                  <a:lnTo>
                    <a:pt x="1436370" y="977900"/>
                  </a:lnTo>
                  <a:lnTo>
                    <a:pt x="1377950" y="953769"/>
                  </a:lnTo>
                  <a:lnTo>
                    <a:pt x="1320800" y="927100"/>
                  </a:lnTo>
                  <a:lnTo>
                    <a:pt x="1266189" y="897890"/>
                  </a:lnTo>
                  <a:lnTo>
                    <a:pt x="1212850" y="866140"/>
                  </a:lnTo>
                  <a:lnTo>
                    <a:pt x="1160780" y="833119"/>
                  </a:lnTo>
                  <a:lnTo>
                    <a:pt x="1111250" y="796290"/>
                  </a:lnTo>
                  <a:lnTo>
                    <a:pt x="1064260" y="758190"/>
                  </a:lnTo>
                  <a:lnTo>
                    <a:pt x="1019810" y="717550"/>
                  </a:lnTo>
                  <a:lnTo>
                    <a:pt x="977900" y="674369"/>
                  </a:lnTo>
                  <a:lnTo>
                    <a:pt x="938530" y="629919"/>
                  </a:lnTo>
                  <a:lnTo>
                    <a:pt x="901700" y="584200"/>
                  </a:lnTo>
                  <a:lnTo>
                    <a:pt x="867410" y="535940"/>
                  </a:lnTo>
                  <a:lnTo>
                    <a:pt x="836930" y="486409"/>
                  </a:lnTo>
                  <a:lnTo>
                    <a:pt x="807719" y="436880"/>
                  </a:lnTo>
                  <a:lnTo>
                    <a:pt x="783589" y="383540"/>
                  </a:lnTo>
                  <a:lnTo>
                    <a:pt x="762000" y="331469"/>
                  </a:lnTo>
                  <a:lnTo>
                    <a:pt x="742950" y="278130"/>
                  </a:lnTo>
                  <a:lnTo>
                    <a:pt x="727710" y="222250"/>
                  </a:lnTo>
                  <a:lnTo>
                    <a:pt x="716280" y="167640"/>
                  </a:lnTo>
                  <a:lnTo>
                    <a:pt x="707389" y="111759"/>
                  </a:lnTo>
                  <a:lnTo>
                    <a:pt x="702310" y="55880"/>
                  </a:lnTo>
                  <a:lnTo>
                    <a:pt x="701039" y="0"/>
                  </a:lnTo>
                  <a:lnTo>
                    <a:pt x="0" y="0"/>
                  </a:lnTo>
                  <a:close/>
                </a:path>
                <a:path w="3505200" h="1066800">
                  <a:moveTo>
                    <a:pt x="0" y="0"/>
                  </a:moveTo>
                  <a:lnTo>
                    <a:pt x="0" y="0"/>
                  </a:lnTo>
                </a:path>
                <a:path w="3505200" h="1066800">
                  <a:moveTo>
                    <a:pt x="3505200" y="1066800"/>
                  </a:moveTo>
                  <a:lnTo>
                    <a:pt x="3505200" y="1066800"/>
                  </a:lnTo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5257800" y="1786890"/>
            <a:ext cx="2705100" cy="1488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earth spins on  its </a:t>
            </a:r>
            <a:r>
              <a:rPr sz="2400" spc="-10" dirty="0">
                <a:latin typeface="Arial"/>
                <a:cs typeface="Arial"/>
              </a:rPr>
              <a:t>axis </a:t>
            </a:r>
            <a:r>
              <a:rPr sz="2400" spc="-5" dirty="0">
                <a:latin typeface="Arial"/>
                <a:cs typeface="Arial"/>
              </a:rPr>
              <a:t>from west </a:t>
            </a:r>
            <a:r>
              <a:rPr sz="2400" dirty="0">
                <a:latin typeface="Arial"/>
                <a:cs typeface="Arial"/>
              </a:rPr>
              <a:t>to  </a:t>
            </a:r>
            <a:r>
              <a:rPr sz="2400" spc="-5" dirty="0">
                <a:latin typeface="Arial"/>
                <a:cs typeface="Arial"/>
              </a:rPr>
              <a:t>east causing day  and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night.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Presentation </a:t>
            </a:r>
            <a:r>
              <a:rPr dirty="0"/>
              <a:t>for </a:t>
            </a:r>
            <a:r>
              <a:rPr spc="-5" dirty="0"/>
              <a:t>grades IV </a:t>
            </a:r>
            <a:r>
              <a:rPr dirty="0"/>
              <a:t>&amp;</a:t>
            </a:r>
            <a:r>
              <a:rPr spc="-60" dirty="0"/>
              <a:t> </a:t>
            </a:r>
            <a:r>
              <a:rPr dirty="0"/>
              <a:t>V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5"/>
                </a:spcBef>
              </a:pPr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492</Words>
  <Application>Microsoft Office PowerPoint</Application>
  <PresentationFormat>On-screen Show (4:3)</PresentationFormat>
  <Paragraphs>101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What is a globe ?</vt:lpstr>
      <vt:lpstr>Earth’s surface</vt:lpstr>
      <vt:lpstr>Features of the earth</vt:lpstr>
      <vt:lpstr>Features of the earth</vt:lpstr>
      <vt:lpstr>Longitudes and Latitudes</vt:lpstr>
      <vt:lpstr>Important Latitudes</vt:lpstr>
      <vt:lpstr>Longitudes</vt:lpstr>
      <vt:lpstr>Rotation</vt:lpstr>
      <vt:lpstr>Earth Grid</vt:lpstr>
      <vt:lpstr>Earth Grid</vt:lpstr>
      <vt:lpstr>Locating places using the grid.</vt:lpstr>
      <vt:lpstr>Delhi –located at</vt:lpstr>
      <vt:lpstr>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santosh</cp:lastModifiedBy>
  <cp:revision>1</cp:revision>
  <dcterms:created xsi:type="dcterms:W3CDTF">2020-08-24T15:41:22Z</dcterms:created>
  <dcterms:modified xsi:type="dcterms:W3CDTF">2020-08-26T13:07:38Z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2013-06-01T00:00:00Z</vt:filetime>
  </property>
  <property fmtid="{D5CDD505-2E9C-101B-9397-08002B2CF9AE}" pid="3" name="Creator">
    <vt:lpwstr>pdftk 1.44 - www.pdftk.com</vt:lpwstr>
  </property>
  <property fmtid="{D5CDD505-2E9C-101B-9397-08002B2CF9AE}" pid="4" name="LastSaved">
    <vt:filetime>2020-08-24T00:00:00Z</vt:filetime>
  </property>
</Properties>
</file>